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commentAuthors.xml" ContentType="application/vnd.openxmlformats-officedocument.presentationml.commentAuthors+xml"/>
  <Override PartName="/ppt/comments/comment29.xml" ContentType="application/vnd.openxmlformats-officedocument.presentationml.comments+xml"/>
  <Override PartName="/ppt/comments/comment19.xml" ContentType="application/vnd.openxmlformats-officedocument.presentationml.comments+xml"/>
  <Override PartName="/ppt/comments/comment20.xml" ContentType="application/vnd.openxmlformats-officedocument.presentationml.comments+xml"/>
  <Override PartName="/ppt/media/image129.png" ContentType="image/png"/>
  <Override PartName="/ppt/media/image128.png" ContentType="image/png"/>
  <Override PartName="/ppt/media/image119.png" ContentType="image/png"/>
  <Override PartName="/ppt/media/image118.png" ContentType="image/png"/>
  <Override PartName="/ppt/media/image109.png" ContentType="image/png"/>
  <Override PartName="/ppt/media/image117.png" ContentType="image/png"/>
  <Override PartName="/ppt/media/image99.png" ContentType="image/png"/>
  <Override PartName="/ppt/media/image116.png" ContentType="image/png"/>
  <Override PartName="/ppt/media/image98.png" ContentType="image/png"/>
  <Override PartName="/ppt/media/image115.png" ContentType="image/png"/>
  <Override PartName="/ppt/media/image97.png" ContentType="image/png"/>
  <Override PartName="/ppt/media/image114.png" ContentType="image/png"/>
  <Override PartName="/ppt/media/image96.png" ContentType="image/png"/>
  <Override PartName="/ppt/media/image113.png" ContentType="image/png"/>
  <Override PartName="/ppt/media/image95.png" ContentType="image/png"/>
  <Override PartName="/ppt/media/image112.png" ContentType="image/png"/>
  <Override PartName="/ppt/media/image94.png" ContentType="image/png"/>
  <Override PartName="/ppt/media/image111.png" ContentType="image/png"/>
  <Override PartName="/ppt/media/image93.png" ContentType="image/png"/>
  <Override PartName="/ppt/media/image110.png" ContentType="image/png"/>
  <Override PartName="/ppt/media/image92.png" ContentType="image/png"/>
  <Override PartName="/ppt/media/image91.png" ContentType="image/png"/>
  <Override PartName="/ppt/media/image90.png" ContentType="image/png"/>
  <Override PartName="/ppt/media/image105.png" ContentType="image/png"/>
  <Override PartName="/ppt/media/image87.png" ContentType="image/png"/>
  <Override PartName="/ppt/media/image81.png" ContentType="image/png"/>
  <Override PartName="/ppt/media/image80.png" ContentType="image/png"/>
  <Override PartName="/ppt/media/image79.png" ContentType="image/png"/>
  <Override PartName="/ppt/media/image31.jpeg" ContentType="image/jpeg"/>
  <Override PartName="/ppt/media/image103.png" ContentType="image/png"/>
  <Override PartName="/ppt/media/image85.png" ContentType="image/png"/>
  <Override PartName="/ppt/media/image4.png" ContentType="image/png"/>
  <Override PartName="/ppt/media/image121.png" ContentType="image/png"/>
  <Override PartName="/ppt/media/image12.png" ContentType="image/png"/>
  <Override PartName="/ppt/media/image37.png" ContentType="image/png"/>
  <Override PartName="/ppt/media/image104.png" ContentType="image/png"/>
  <Override PartName="/ppt/media/image86.png" ContentType="image/png"/>
  <Override PartName="/ppt/media/image5.png" ContentType="image/png"/>
  <Override PartName="/ppt/media/image60.png" ContentType="image/png"/>
  <Override PartName="/ppt/media/image102.png" ContentType="image/png"/>
  <Override PartName="/ppt/media/image84.png" ContentType="image/png"/>
  <Override PartName="/ppt/media/image3.png" ContentType="image/png"/>
  <Override PartName="/ppt/media/image100.png" ContentType="image/png"/>
  <Override PartName="/ppt/media/image82.png" ContentType="image/png"/>
  <Override PartName="/ppt/media/image1.png" ContentType="image/png"/>
  <Override PartName="/ppt/media/image101.png" ContentType="image/png"/>
  <Override PartName="/ppt/media/image83.png" ContentType="image/png"/>
  <Override PartName="/ppt/media/image2.png" ContentType="image/png"/>
  <Override PartName="/ppt/media/image106.png" ContentType="image/png"/>
  <Override PartName="/ppt/media/image88.png" ContentType="image/png"/>
  <Override PartName="/ppt/media/image19.jpeg" ContentType="image/jpeg"/>
  <Override PartName="/ppt/media/image7.png" ContentType="image/png"/>
  <Override PartName="/ppt/media/image62.png" ContentType="image/png"/>
  <Override PartName="/ppt/media/image107.png" ContentType="image/png"/>
  <Override PartName="/ppt/media/image89.png" ContentType="image/png"/>
  <Override PartName="/ppt/media/image8.png" ContentType="image/png"/>
  <Override PartName="/ppt/media/image63.png" ContentType="image/png"/>
  <Override PartName="/ppt/media/image108.png" ContentType="image/png"/>
  <Override PartName="/ppt/media/image9.png" ContentType="image/png"/>
  <Override PartName="/ppt/media/image64.png" ContentType="image/png"/>
  <Override PartName="/ppt/media/image36.png" ContentType="image/png"/>
  <Override PartName="/ppt/media/image120.png" ContentType="image/png"/>
  <Override PartName="/ppt/media/image11.png" ContentType="image/png"/>
  <Override PartName="/ppt/media/image35.png" ContentType="image/png"/>
  <Override PartName="/ppt/media/image10.png" ContentType="image/png"/>
  <Override PartName="/ppt/media/image34.png" ContentType="image/png"/>
  <Override PartName="/ppt/media/image59.png" ContentType="image/png"/>
  <Override PartName="/ppt/media/image33.png" ContentType="image/png"/>
  <Override PartName="/ppt/media/image58.png" ContentType="image/png"/>
  <Override PartName="/ppt/media/image32.png" ContentType="image/png"/>
  <Override PartName="/ppt/media/image57.png" ContentType="image/png"/>
  <Override PartName="/ppt/media/image30.png" ContentType="image/png"/>
  <Override PartName="/ppt/media/image55.png" ContentType="image/png"/>
  <Override PartName="/ppt/media/image29.png" ContentType="image/png"/>
  <Override PartName="/ppt/media/image137.png" ContentType="image/png"/>
  <Override PartName="/ppt/media/image28.png" ContentType="image/png"/>
  <Override PartName="/ppt/media/image136.png" ContentType="image/png"/>
  <Override PartName="/ppt/media/image27.png" ContentType="image/png"/>
  <Override PartName="/ppt/media/image135.png" ContentType="image/png"/>
  <Override PartName="/ppt/media/image26.png" ContentType="image/png"/>
  <Override PartName="/ppt/media/image134.png" ContentType="image/png"/>
  <Override PartName="/ppt/media/image25.png" ContentType="image/png"/>
  <Override PartName="/ppt/media/image133.png" ContentType="image/png"/>
  <Override PartName="/ppt/media/image24.png" ContentType="image/png"/>
  <Override PartName="/ppt/media/image20.jpeg" ContentType="image/jpeg"/>
  <Override PartName="/ppt/media/image49.png" ContentType="image/png"/>
  <Override PartName="/ppt/media/image132.png" ContentType="image/png"/>
  <Override PartName="/ppt/media/image23.png" ContentType="image/png"/>
  <Override PartName="/ppt/media/image48.png" ContentType="image/png"/>
  <Override PartName="/ppt/media/image131.png" ContentType="image/png"/>
  <Override PartName="/ppt/media/image22.png" ContentType="image/png"/>
  <Override PartName="/ppt/media/image47.png" ContentType="image/png"/>
  <Override PartName="/ppt/media/image130.png" ContentType="image/png"/>
  <Override PartName="/ppt/media/image21.png" ContentType="image/png"/>
  <Override PartName="/ppt/media/image46.png" ContentType="image/png"/>
  <Override PartName="/ppt/media/image127.png" ContentType="image/png"/>
  <Override PartName="/ppt/media/image18.png" ContentType="image/png"/>
  <Override PartName="/ppt/media/image126.png" ContentType="image/png"/>
  <Override PartName="/ppt/media/image17.png" ContentType="image/png"/>
  <Override PartName="/ppt/media/image124.png" ContentType="image/png"/>
  <Override PartName="/ppt/media/image15.png" ContentType="image/png"/>
  <Override PartName="/ppt/media/image125.png" ContentType="image/png"/>
  <Override PartName="/ppt/media/image16.png" ContentType="image/png"/>
  <Override PartName="/ppt/media/image122.png" ContentType="image/png"/>
  <Override PartName="/ppt/media/image13.png" ContentType="image/png"/>
  <Override PartName="/ppt/media/image38.png" ContentType="image/png"/>
  <Override PartName="/ppt/media/image123.png" ContentType="image/png"/>
  <Override PartName="/ppt/media/image14.png" ContentType="image/png"/>
  <Override PartName="/ppt/media/image39.png" ContentType="image/png"/>
  <Override PartName="/ppt/media/image40.png" ContentType="image/png"/>
  <Override PartName="/ppt/media/image65.png" ContentType="image/png"/>
  <Override PartName="/ppt/media/image41.png" ContentType="image/png"/>
  <Override PartName="/ppt/media/image66.png" ContentType="image/png"/>
  <Override PartName="/ppt/media/image42.png" ContentType="image/png"/>
  <Override PartName="/ppt/media/image6.jpeg" ContentType="image/jpeg"/>
  <Override PartName="/ppt/media/image67.png" ContentType="image/png"/>
  <Override PartName="/ppt/media/image43.png" ContentType="image/png"/>
  <Override PartName="/ppt/media/image68.png" ContentType="image/png"/>
  <Override PartName="/ppt/media/image44.png" ContentType="image/png"/>
  <Override PartName="/ppt/media/image69.png" ContentType="image/png"/>
  <Override PartName="/ppt/media/image45.png" ContentType="image/png"/>
  <Override PartName="/ppt/media/image50.png" ContentType="image/png"/>
  <Override PartName="/ppt/media/image75.png" ContentType="image/png"/>
  <Override PartName="/ppt/media/image51.png" ContentType="image/png"/>
  <Override PartName="/ppt/media/image76.png" ContentType="image/png"/>
  <Override PartName="/ppt/media/image52.png" ContentType="image/png"/>
  <Override PartName="/ppt/media/image77.png" ContentType="image/png"/>
  <Override PartName="/ppt/media/image53.png" ContentType="image/png"/>
  <Override PartName="/ppt/media/image78.png" ContentType="image/png"/>
  <Override PartName="/ppt/media/image54.png" ContentType="image/png"/>
  <Override PartName="/ppt/media/image56.png" ContentType="image/png"/>
  <Override PartName="/ppt/media/image61.png" ContentType="image/png"/>
  <Override PartName="/ppt/media/image70.png" ContentType="image/png"/>
  <Override PartName="/ppt/media/image71.png" ContentType="image/png"/>
  <Override PartName="/ppt/media/image72.png" ContentType="image/png"/>
  <Override PartName="/ppt/media/image73.png" ContentType="image/png"/>
  <Override PartName="/ppt/media/image74.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29.xml.rels" ContentType="application/vnd.openxmlformats-package.relationships+xml"/>
  <Override PartName="/ppt/slides/_rels/slide28.xml.rels" ContentType="application/vnd.openxmlformats-package.relationships+xml"/>
  <Override PartName="/ppt/slides/_rels/slide27.xml.rels" ContentType="application/vnd.openxmlformats-package.relationships+xml"/>
  <Override PartName="/ppt/slides/_rels/slide26.xml.rels" ContentType="application/vnd.openxmlformats-package.relationships+xml"/>
  <Override PartName="/ppt/slides/_rels/slide31.xml.rels" ContentType="application/vnd.openxmlformats-package.relationships+xml"/>
  <Override PartName="/ppt/slides/_rels/slide25.xml.rels" ContentType="application/vnd.openxmlformats-package.relationships+xml"/>
  <Override PartName="/ppt/slides/_rels/slide30.xml.rels" ContentType="application/vnd.openxmlformats-package.relationships+xml"/>
  <Override PartName="/ppt/slides/_rels/slide24.xml.rels" ContentType="application/vnd.openxmlformats-package.relationships+xml"/>
  <Override PartName="/ppt/slides/_rels/slide23.xml.rels" ContentType="application/vnd.openxmlformats-package.relationships+xml"/>
  <Override PartName="/ppt/slides/_rels/slide22.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Lst>
  <p:sldSz cx="12192000" cy="6858000"/>
  <p:notesSz cx="7772400" cy="10058400"/>
</p:presentation>
</file>

<file path=ppt/commentAuthors.xml><?xml version="1.0" encoding="utf-8"?>
<p:cmAuthorLst xmlns:p="http://schemas.openxmlformats.org/presentationml/2006/main">
  <p:cmAuthor id="0" name="" initials="" lastIdx="6" clrIdx="0"/>
</p:cmAuthorLst>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commentAuthors" Target="commentAuthors.xml"/>
</Relationships>
</file>

<file path=ppt/comments/comment19.xml><?xml version="1.0" encoding="utf-8"?>
<p:cmLst xmlns:p="http://schemas.openxmlformats.org/presentationml/2006/main">
  <p:cm authorId="0" dt="2020-10-16T12:52:03.000000000" idx="1">
    <p:pos x="4679" y="1440"/>
    <p:text>In python 3 , an x=0 object has size of 24 , while x=other_than_zero has size of 28,32,… and so on, some of the 24 initial bytes are used in refcount and reference to the object.
Refcount is used to automatically deallocate an object from the memory when its not referenced in the program any more.</p:text>
  </p:cm>
  <p:cm authorId="0" dt="2020-10-16T12:49:35.000000000" idx="2">
    <p:pos x="360" y="3599"/>
    <p:text>Check comment 1 for why getsize of returning 28.</p:text>
  </p:cm>
  <p:cm authorId="0" dt="2020-10-16T12:59:02.000000000" idx="3">
    <p:pos x="1080" y="2519"/>
    <p:text>Can also be defined with x = int()
As int() returns 0 with no arguments returns 0</p:text>
  </p:cm>
</p:cmLst>
</file>

<file path=ppt/comments/comment20.xml><?xml version="1.0" encoding="utf-8"?>
<p:cmLst xmlns:p="http://schemas.openxmlformats.org/presentationml/2006/main">
  <p:cm authorId="0" dt="2020-10-16T12:49:01.000000000" idx="4">
    <p:pos x="360" y="3239"/>
    <p:text>Floating point numbers is limited to 24 bytes no more no less so the value stored is always truncated to match 24 bytes or less</p:text>
  </p:cm>
  <p:cm authorId="0" dt="2020-10-16T13:00:10.000000000" idx="5">
    <p:pos x="1080" y="2159"/>
    <p:text>Can also be defined with x = float()
As float() with no arguments returns 0.0</p:text>
  </p:cm>
</p:cmLst>
</file>

<file path=ppt/comments/comment29.xml><?xml version="1.0" encoding="utf-8"?>
<p:cmLst xmlns:p="http://schemas.openxmlformats.org/presentationml/2006/main">
  <p:cm authorId="0" dt="2020-10-16T14:11:18.000000000" idx="6">
    <p:pos x="3680" y="3294"/>
    <p:text>4.0//3
Would make integer division with result being converted to float
Also 
4//3.0
and 
4.0//3.0</p:text>
  </p:cm>
</p:cmLst>
</file>

<file path=ppt/media/image1.png>
</file>

<file path=ppt/media/image10.png>
</file>

<file path=ppt/media/image100.png>
</file>

<file path=ppt/media/image101.png>
</file>

<file path=ppt/media/image102.png>
</file>

<file path=ppt/media/image103.png>
</file>

<file path=ppt/media/image104.png>
</file>

<file path=ppt/media/image105.png>
</file>

<file path=ppt/media/image106.png>
</file>

<file path=ppt/media/image107.png>
</file>

<file path=ppt/media/image108.png>
</file>

<file path=ppt/media/image109.png>
</file>

<file path=ppt/media/image11.png>
</file>

<file path=ppt/media/image110.png>
</file>

<file path=ppt/media/image111.png>
</file>

<file path=ppt/media/image112.png>
</file>

<file path=ppt/media/image113.png>
</file>

<file path=ppt/media/image114.png>
</file>

<file path=ppt/media/image115.png>
</file>

<file path=ppt/media/image116.png>
</file>

<file path=ppt/media/image117.png>
</file>

<file path=ppt/media/image118.png>
</file>

<file path=ppt/media/image119.png>
</file>

<file path=ppt/media/image12.png>
</file>

<file path=ppt/media/image120.png>
</file>

<file path=ppt/media/image121.png>
</file>

<file path=ppt/media/image122.png>
</file>

<file path=ppt/media/image123.png>
</file>

<file path=ppt/media/image124.png>
</file>

<file path=ppt/media/image125.png>
</file>

<file path=ppt/media/image126.png>
</file>

<file path=ppt/media/image127.png>
</file>

<file path=ppt/media/image128.png>
</file>

<file path=ppt/media/image129.png>
</file>

<file path=ppt/media/image13.png>
</file>

<file path=ppt/media/image130.png>
</file>

<file path=ppt/media/image131.png>
</file>

<file path=ppt/media/image132.png>
</file>

<file path=ppt/media/image133.png>
</file>

<file path=ppt/media/image134.png>
</file>

<file path=ppt/media/image135.png>
</file>

<file path=ppt/media/image136.png>
</file>

<file path=ppt/media/image137.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png>
</file>

<file path=ppt/media/image90.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a:t>
            </a:r>
            <a:r>
              <a:rPr b="0" lang="en-US" sz="4400" spc="-1" strike="noStrike">
                <a:latin typeface="Arial"/>
              </a:rPr>
              <a:t>li</a:t>
            </a:r>
            <a:r>
              <a:rPr b="0" lang="en-US" sz="4400" spc="-1" strike="noStrike">
                <a:latin typeface="Arial"/>
              </a:rPr>
              <a:t>c</a:t>
            </a:r>
            <a:r>
              <a:rPr b="0" lang="en-US" sz="4400" spc="-1" strike="noStrike">
                <a:latin typeface="Arial"/>
              </a:rPr>
              <a:t>k </a:t>
            </a:r>
            <a:r>
              <a:rPr b="0" lang="en-US" sz="4400" spc="-1" strike="noStrike">
                <a:latin typeface="Arial"/>
              </a:rPr>
              <a:t>to </a:t>
            </a:r>
            <a:r>
              <a:rPr b="0" lang="en-US" sz="4400" spc="-1" strike="noStrike">
                <a:latin typeface="Arial"/>
              </a:rPr>
              <a:t>e</a:t>
            </a:r>
            <a:r>
              <a:rPr b="0" lang="en-US" sz="4400" spc="-1" strike="noStrike">
                <a:latin typeface="Arial"/>
              </a:rPr>
              <a:t>di</a:t>
            </a:r>
            <a:r>
              <a:rPr b="0" lang="en-US" sz="4400" spc="-1" strike="noStrike">
                <a:latin typeface="Arial"/>
              </a:rPr>
              <a:t>t </a:t>
            </a:r>
            <a:r>
              <a:rPr b="0" lang="en-US" sz="4400" spc="-1" strike="noStrike">
                <a:latin typeface="Arial"/>
              </a:rPr>
              <a:t>th</a:t>
            </a:r>
            <a:r>
              <a:rPr b="0" lang="en-US" sz="4400" spc="-1" strike="noStrike">
                <a:latin typeface="Arial"/>
              </a:rPr>
              <a:t>e </a:t>
            </a:r>
            <a:r>
              <a:rPr b="0" lang="en-US" sz="4400" spc="-1" strike="noStrike">
                <a:latin typeface="Arial"/>
              </a:rPr>
              <a:t>tit</a:t>
            </a:r>
            <a:r>
              <a:rPr b="0" lang="en-US" sz="4400" spc="-1" strike="noStrike">
                <a:latin typeface="Arial"/>
              </a:rPr>
              <a:t>le </a:t>
            </a:r>
            <a:r>
              <a:rPr b="0" lang="en-US" sz="4400" spc="-1" strike="noStrike">
                <a:latin typeface="Arial"/>
              </a:rPr>
              <a:t>te</a:t>
            </a:r>
            <a:r>
              <a:rPr b="0" lang="en-US" sz="4400" spc="-1" strike="noStrike">
                <a:latin typeface="Arial"/>
              </a:rPr>
              <a:t>xt </a:t>
            </a:r>
            <a:r>
              <a:rPr b="0" lang="en-US" sz="4400" spc="-1" strike="noStrike">
                <a:latin typeface="Arial"/>
              </a:rPr>
              <a:t>fo</a:t>
            </a:r>
            <a:r>
              <a:rPr b="0" lang="en-US" sz="4400" spc="-1" strike="noStrike">
                <a:latin typeface="Arial"/>
              </a:rPr>
              <a:t>r</a:t>
            </a:r>
            <a:r>
              <a:rPr b="0" lang="en-US" sz="4400" spc="-1" strike="noStrike">
                <a:latin typeface="Arial"/>
              </a:rPr>
              <a:t>m</a:t>
            </a:r>
            <a:r>
              <a:rPr b="0" lang="en-US" sz="4400" spc="-1" strike="noStrike">
                <a:latin typeface="Arial"/>
              </a:rPr>
              <a:t>at</a:t>
            </a:r>
            <a:endParaRPr b="0" lang="en-US" sz="4400" spc="-1" strike="noStrike">
              <a:latin typeface="Arial"/>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45.png"/><Relationship Id="rId2" Type="http://schemas.openxmlformats.org/officeDocument/2006/relationships/image" Target="../media/image46.png"/><Relationship Id="rId3" Type="http://schemas.openxmlformats.org/officeDocument/2006/relationships/image" Target="../media/image47.png"/><Relationship Id="rId4" Type="http://schemas.openxmlformats.org/officeDocument/2006/relationships/image" Target="../media/image48.png"/><Relationship Id="rId5" Type="http://schemas.openxmlformats.org/officeDocument/2006/relationships/image" Target="../media/image49.png"/><Relationship Id="rId6" Type="http://schemas.openxmlformats.org/officeDocument/2006/relationships/image" Target="../media/image50.png"/><Relationship Id="rId7"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7"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57.png"/><Relationship Id="rId2" Type="http://schemas.openxmlformats.org/officeDocument/2006/relationships/image" Target="../media/image58.png"/><Relationship Id="rId3" Type="http://schemas.openxmlformats.org/officeDocument/2006/relationships/image" Target="../media/image59.png"/><Relationship Id="rId4" Type="http://schemas.openxmlformats.org/officeDocument/2006/relationships/image" Target="../media/image60.png"/><Relationship Id="rId5" Type="http://schemas.openxmlformats.org/officeDocument/2006/relationships/image" Target="../media/image61.png"/><Relationship Id="rId6"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62.png"/><Relationship Id="rId2" Type="http://schemas.openxmlformats.org/officeDocument/2006/relationships/image" Target="../media/image63.png"/><Relationship Id="rId3" Type="http://schemas.openxmlformats.org/officeDocument/2006/relationships/image" Target="../media/image64.png"/><Relationship Id="rId4" Type="http://schemas.openxmlformats.org/officeDocument/2006/relationships/image" Target="../media/image65.png"/><Relationship Id="rId5" Type="http://schemas.openxmlformats.org/officeDocument/2006/relationships/image" Target="../media/image66.png"/><Relationship Id="rId6"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67.png"/><Relationship Id="rId2" Type="http://schemas.openxmlformats.org/officeDocument/2006/relationships/image" Target="../media/image68.png"/><Relationship Id="rId3" Type="http://schemas.openxmlformats.org/officeDocument/2006/relationships/image" Target="../media/image69.png"/><Relationship Id="rId4" Type="http://schemas.openxmlformats.org/officeDocument/2006/relationships/image" Target="../media/image70.png"/><Relationship Id="rId5" Type="http://schemas.openxmlformats.org/officeDocument/2006/relationships/image" Target="../media/image71.png"/><Relationship Id="rId6"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72.png"/><Relationship Id="rId2" Type="http://schemas.openxmlformats.org/officeDocument/2006/relationships/image" Target="../media/image73.png"/><Relationship Id="rId3" Type="http://schemas.openxmlformats.org/officeDocument/2006/relationships/image" Target="../media/image74.png"/><Relationship Id="rId4" Type="http://schemas.openxmlformats.org/officeDocument/2006/relationships/image" Target="../media/image75.png"/><Relationship Id="rId5" Type="http://schemas.openxmlformats.org/officeDocument/2006/relationships/image" Target="../media/image76.png"/><Relationship Id="rId6"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77.png"/><Relationship Id="rId2" Type="http://schemas.openxmlformats.org/officeDocument/2006/relationships/image" Target="../media/image78.png"/><Relationship Id="rId3" Type="http://schemas.openxmlformats.org/officeDocument/2006/relationships/image" Target="../media/image79.png"/><Relationship Id="rId4" Type="http://schemas.openxmlformats.org/officeDocument/2006/relationships/image" Target="../media/image80.png"/><Relationship Id="rId5" Type="http://schemas.openxmlformats.org/officeDocument/2006/relationships/image" Target="../media/image81.png"/><Relationship Id="rId6"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82.png"/><Relationship Id="rId2" Type="http://schemas.openxmlformats.org/officeDocument/2006/relationships/image" Target="../media/image83.png"/><Relationship Id="rId3" Type="http://schemas.openxmlformats.org/officeDocument/2006/relationships/image" Target="../media/image84.png"/><Relationship Id="rId4" Type="http://schemas.openxmlformats.org/officeDocument/2006/relationships/image" Target="../media/image85.png"/><Relationship Id="rId5"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86.png"/><Relationship Id="rId2" Type="http://schemas.openxmlformats.org/officeDocument/2006/relationships/image" Target="../media/image87.png"/><Relationship Id="rId3" Type="http://schemas.openxmlformats.org/officeDocument/2006/relationships/image" Target="../media/image88.png"/><Relationship Id="rId4" Type="http://schemas.openxmlformats.org/officeDocument/2006/relationships/image" Target="../media/image89.png"/><Relationship Id="rId5" Type="http://schemas.openxmlformats.org/officeDocument/2006/relationships/slideLayout" Target="../slideLayouts/slideLayout13.xml"/><Relationship Id="rId6" Type="http://schemas.openxmlformats.org/officeDocument/2006/relationships/comments" Target="../comments/comment19.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90.png"/><Relationship Id="rId2" Type="http://schemas.openxmlformats.org/officeDocument/2006/relationships/image" Target="../media/image91.png"/><Relationship Id="rId3" Type="http://schemas.openxmlformats.org/officeDocument/2006/relationships/image" Target="../media/image92.png"/><Relationship Id="rId4" Type="http://schemas.openxmlformats.org/officeDocument/2006/relationships/image" Target="../media/image93.png"/><Relationship Id="rId5" Type="http://schemas.openxmlformats.org/officeDocument/2006/relationships/slideLayout" Target="../slideLayouts/slideLayout13.xml"/><Relationship Id="rId6" Type="http://schemas.openxmlformats.org/officeDocument/2006/relationships/comments" Target="../comments/comment20.xml"/>
</Relationships>
</file>

<file path=ppt/slides/_rels/slide21.xml.rels><?xml version="1.0" encoding="UTF-8"?>
<Relationships xmlns="http://schemas.openxmlformats.org/package/2006/relationships"><Relationship Id="rId1" Type="http://schemas.openxmlformats.org/officeDocument/2006/relationships/image" Target="../media/image94.png"/><Relationship Id="rId2" Type="http://schemas.openxmlformats.org/officeDocument/2006/relationships/image" Target="../media/image95.png"/><Relationship Id="rId3" Type="http://schemas.openxmlformats.org/officeDocument/2006/relationships/image" Target="../media/image96.png"/><Relationship Id="rId4" Type="http://schemas.openxmlformats.org/officeDocument/2006/relationships/image" Target="../media/image97.png"/><Relationship Id="rId5"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98.png"/><Relationship Id="rId2" Type="http://schemas.openxmlformats.org/officeDocument/2006/relationships/image" Target="../media/image99.png"/><Relationship Id="rId3" Type="http://schemas.openxmlformats.org/officeDocument/2006/relationships/image" Target="../media/image100.png"/><Relationship Id="rId4" Type="http://schemas.openxmlformats.org/officeDocument/2006/relationships/image" Target="../media/image101.png"/><Relationship Id="rId5"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102.png"/><Relationship Id="rId2" Type="http://schemas.openxmlformats.org/officeDocument/2006/relationships/image" Target="../media/image103.png"/><Relationship Id="rId3" Type="http://schemas.openxmlformats.org/officeDocument/2006/relationships/image" Target="../media/image104.png"/><Relationship Id="rId4" Type="http://schemas.openxmlformats.org/officeDocument/2006/relationships/image" Target="../media/image105.png"/><Relationship Id="rId5"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106.png"/><Relationship Id="rId2" Type="http://schemas.openxmlformats.org/officeDocument/2006/relationships/image" Target="../media/image107.png"/><Relationship Id="rId3" Type="http://schemas.openxmlformats.org/officeDocument/2006/relationships/image" Target="../media/image108.png"/><Relationship Id="rId4" Type="http://schemas.openxmlformats.org/officeDocument/2006/relationships/image" Target="../media/image109.png"/><Relationship Id="rId5"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110.png"/><Relationship Id="rId2" Type="http://schemas.openxmlformats.org/officeDocument/2006/relationships/image" Target="../media/image111.png"/><Relationship Id="rId3" Type="http://schemas.openxmlformats.org/officeDocument/2006/relationships/image" Target="../media/image112.png"/><Relationship Id="rId4" Type="http://schemas.openxmlformats.org/officeDocument/2006/relationships/image" Target="../media/image113.png"/><Relationship Id="rId5"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114.png"/><Relationship Id="rId2" Type="http://schemas.openxmlformats.org/officeDocument/2006/relationships/image" Target="../media/image115.png"/><Relationship Id="rId3" Type="http://schemas.openxmlformats.org/officeDocument/2006/relationships/image" Target="../media/image116.png"/><Relationship Id="rId4" Type="http://schemas.openxmlformats.org/officeDocument/2006/relationships/image" Target="../media/image117.png"/><Relationship Id="rId5"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118.png"/><Relationship Id="rId2" Type="http://schemas.openxmlformats.org/officeDocument/2006/relationships/image" Target="../media/image119.png"/><Relationship Id="rId3" Type="http://schemas.openxmlformats.org/officeDocument/2006/relationships/image" Target="../media/image120.png"/><Relationship Id="rId4" Type="http://schemas.openxmlformats.org/officeDocument/2006/relationships/image" Target="../media/image121.png"/><Relationship Id="rId5"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122.png"/><Relationship Id="rId2" Type="http://schemas.openxmlformats.org/officeDocument/2006/relationships/image" Target="../media/image123.png"/><Relationship Id="rId3" Type="http://schemas.openxmlformats.org/officeDocument/2006/relationships/image" Target="../media/image124.png"/><Relationship Id="rId4" Type="http://schemas.openxmlformats.org/officeDocument/2006/relationships/image" Target="../media/image125.png"/><Relationship Id="rId5"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126.png"/><Relationship Id="rId2" Type="http://schemas.openxmlformats.org/officeDocument/2006/relationships/image" Target="../media/image127.png"/><Relationship Id="rId3" Type="http://schemas.openxmlformats.org/officeDocument/2006/relationships/image" Target="../media/image128.png"/><Relationship Id="rId4" Type="http://schemas.openxmlformats.org/officeDocument/2006/relationships/image" Target="../media/image129.png"/><Relationship Id="rId5" Type="http://schemas.openxmlformats.org/officeDocument/2006/relationships/slideLayout" Target="../slideLayouts/slideLayout13.xml"/><Relationship Id="rId6" Type="http://schemas.openxmlformats.org/officeDocument/2006/relationships/comments" Target="../comments/comment29.xml"/>
</Relationships>
</file>

<file path=ppt/slides/_rels/slide3.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130.png"/><Relationship Id="rId2" Type="http://schemas.openxmlformats.org/officeDocument/2006/relationships/image" Target="../media/image131.png"/><Relationship Id="rId3" Type="http://schemas.openxmlformats.org/officeDocument/2006/relationships/image" Target="../media/image132.png"/><Relationship Id="rId4" Type="http://schemas.openxmlformats.org/officeDocument/2006/relationships/image" Target="../media/image133.png"/><Relationship Id="rId5"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134.png"/><Relationship Id="rId2" Type="http://schemas.openxmlformats.org/officeDocument/2006/relationships/image" Target="../media/image135.png"/><Relationship Id="rId3" Type="http://schemas.openxmlformats.org/officeDocument/2006/relationships/image" Target="../media/image136.png"/><Relationship Id="rId4" Type="http://schemas.openxmlformats.org/officeDocument/2006/relationships/image" Target="../media/image137.png"/><Relationship Id="rId5"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jpeg"/><Relationship Id="rId6" Type="http://schemas.openxmlformats.org/officeDocument/2006/relationships/image" Target="../media/image20.jpeg"/><Relationship Id="rId7"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hyperlink" Target="http://www.python.org/" TargetMode="External"/><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image" Target="../media/image31.jpeg"/><Relationship Id="rId7"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image" Target="../media/image36.png"/><Relationship Id="rId6"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image" Target="../media/image38.png"/><Relationship Id="rId3" Type="http://schemas.openxmlformats.org/officeDocument/2006/relationships/image" Target="../media/image39.png"/><Relationship Id="rId4" Type="http://schemas.openxmlformats.org/officeDocument/2006/relationships/image" Target="../media/image40.png"/><Relationship Id="rId5"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76" name="Picture 4" descr=""/>
          <p:cNvPicPr/>
          <p:nvPr/>
        </p:nvPicPr>
        <p:blipFill>
          <a:blip r:embed="rId1"/>
          <a:stretch/>
        </p:blipFill>
        <p:spPr>
          <a:xfrm>
            <a:off x="0" y="0"/>
            <a:ext cx="3011760" cy="3011760"/>
          </a:xfrm>
          <a:prstGeom prst="rect">
            <a:avLst/>
          </a:prstGeom>
          <a:ln>
            <a:noFill/>
          </a:ln>
        </p:spPr>
      </p:pic>
      <p:sp>
        <p:nvSpPr>
          <p:cNvPr id="77" name="CustomShape 1"/>
          <p:cNvSpPr/>
          <p:nvPr/>
        </p:nvSpPr>
        <p:spPr>
          <a:xfrm>
            <a:off x="2926080" y="1737360"/>
            <a:ext cx="6669360" cy="340560"/>
          </a:xfrm>
          <a:prstGeom prst="rect">
            <a:avLst/>
          </a:prstGeom>
          <a:noFill/>
          <a:ln>
            <a:noFill/>
          </a:ln>
        </p:spPr>
        <p:style>
          <a:lnRef idx="0"/>
          <a:fillRef idx="0"/>
          <a:effectRef idx="0"/>
          <a:fontRef idx="minor"/>
        </p:style>
      </p:sp>
      <p:sp>
        <p:nvSpPr>
          <p:cNvPr id="78" name="CustomShape 2"/>
          <p:cNvSpPr/>
          <p:nvPr/>
        </p:nvSpPr>
        <p:spPr>
          <a:xfrm>
            <a:off x="1798200" y="3020400"/>
            <a:ext cx="8589600" cy="12200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8000" spc="-1" strike="noStrike">
                <a:solidFill>
                  <a:srgbClr val="ce181e"/>
                </a:solidFill>
                <a:latin typeface="Arial"/>
                <a:ea typeface="DejaVu Sans"/>
              </a:rPr>
              <a:t>Python Basics</a:t>
            </a:r>
            <a:endParaRPr b="0" lang="en-US" sz="80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2" name="CustomShape 1"/>
          <p:cNvSpPr/>
          <p:nvPr/>
        </p:nvSpPr>
        <p:spPr>
          <a:xfrm>
            <a:off x="352440" y="324000"/>
            <a:ext cx="302580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433" name="CustomShape 2"/>
          <p:cNvSpPr/>
          <p:nvPr/>
        </p:nvSpPr>
        <p:spPr>
          <a:xfrm>
            <a:off x="352440" y="1235160"/>
            <a:ext cx="311868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Comments</a:t>
            </a:r>
            <a:endParaRPr b="0" lang="en-US" sz="3600" spc="-1" strike="noStrike">
              <a:latin typeface="Arial"/>
            </a:endParaRPr>
          </a:p>
        </p:txBody>
      </p:sp>
      <p:sp>
        <p:nvSpPr>
          <p:cNvPr id="434"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435" name="Picture 11" descr=""/>
          <p:cNvPicPr/>
          <p:nvPr/>
        </p:nvPicPr>
        <p:blipFill>
          <a:blip r:embed="rId1"/>
          <a:stretch/>
        </p:blipFill>
        <p:spPr>
          <a:xfrm>
            <a:off x="11110680" y="123840"/>
            <a:ext cx="924480" cy="975600"/>
          </a:xfrm>
          <a:prstGeom prst="rect">
            <a:avLst/>
          </a:prstGeom>
          <a:ln>
            <a:noFill/>
          </a:ln>
        </p:spPr>
      </p:pic>
      <p:sp>
        <p:nvSpPr>
          <p:cNvPr id="436"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7"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8"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39"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0"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1"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2"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3"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4"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5"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6"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7"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48"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49"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450"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451"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452"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453"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4"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5"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6"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7"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58"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59"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0"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1"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62"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3"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4"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65"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66"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7"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8"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69"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0"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1"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72"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73"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74"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75" name="CustomShape 40"/>
          <p:cNvSpPr/>
          <p:nvPr/>
        </p:nvSpPr>
        <p:spPr>
          <a:xfrm>
            <a:off x="3159000" y="866520"/>
            <a:ext cx="5757120" cy="47930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33170" spc="-1" strike="noStrike">
                <a:solidFill>
                  <a:srgbClr val="72bf44"/>
                </a:solidFill>
                <a:latin typeface="DejaVu Sans"/>
                <a:ea typeface="DejaVu Sans"/>
              </a:rPr>
              <a:t>#</a:t>
            </a:r>
            <a:endParaRPr b="0" lang="en-US" sz="33170" spc="-1" strike="noStrike">
              <a:latin typeface="DejaVu Sans"/>
            </a:endParaRPr>
          </a:p>
        </p:txBody>
      </p:sp>
      <p:sp>
        <p:nvSpPr>
          <p:cNvPr id="476" name="CustomShape 41"/>
          <p:cNvSpPr/>
          <p:nvPr/>
        </p:nvSpPr>
        <p:spPr>
          <a:xfrm>
            <a:off x="3165480" y="5419080"/>
            <a:ext cx="5857560" cy="739080"/>
          </a:xfrm>
          <a:prstGeom prst="rect">
            <a:avLst/>
          </a:prstGeom>
          <a:noFill/>
          <a:ln>
            <a:noFill/>
          </a:ln>
        </p:spPr>
        <p:style>
          <a:lnRef idx="0"/>
          <a:fillRef idx="0"/>
          <a:effectRef idx="0"/>
          <a:fontRef idx="minor"/>
        </p:style>
        <p:txBody>
          <a:bodyPr lIns="90000" rIns="90000" tIns="45000" bIns="45000"/>
          <a:p>
            <a:pPr>
              <a:lnSpc>
                <a:spcPct val="100000"/>
              </a:lnSpc>
            </a:pPr>
            <a:r>
              <a:rPr b="0" lang="en-US" sz="2200" spc="-1" strike="noStrike">
                <a:solidFill>
                  <a:srgbClr val="000000"/>
                </a:solidFill>
                <a:latin typeface="Manjari Bold"/>
                <a:ea typeface="DejaVu Sans"/>
              </a:rPr>
              <a:t>There is no mutli-line comments in python . :(</a:t>
            </a:r>
            <a:endParaRPr b="0" lang="en-US" sz="2200" spc="-1" strike="noStrike">
              <a:latin typeface="Arial"/>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77" name="CustomShape 1"/>
          <p:cNvSpPr/>
          <p:nvPr/>
        </p:nvSpPr>
        <p:spPr>
          <a:xfrm>
            <a:off x="352440" y="324000"/>
            <a:ext cx="302580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478" name="CustomShape 2"/>
          <p:cNvSpPr/>
          <p:nvPr/>
        </p:nvSpPr>
        <p:spPr>
          <a:xfrm>
            <a:off x="352440" y="1235160"/>
            <a:ext cx="311868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Docstrings</a:t>
            </a:r>
            <a:endParaRPr b="0" lang="en-US" sz="3600" spc="-1" strike="noStrike">
              <a:latin typeface="Arial"/>
            </a:endParaRPr>
          </a:p>
        </p:txBody>
      </p:sp>
      <p:sp>
        <p:nvSpPr>
          <p:cNvPr id="479"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Docstring is a commented string that is used to document objects in python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It’s used by inserting the comment inside a triple double or single quotes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Docstrings and comments aren’t so much alike, docstring doesn’t get ignored by the     compiler like regular comments but is stored inside the program can can be viewed in    program's life time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480" name="Picture 11" descr=""/>
          <p:cNvPicPr/>
          <p:nvPr/>
        </p:nvPicPr>
        <p:blipFill>
          <a:blip r:embed="rId1"/>
          <a:stretch/>
        </p:blipFill>
        <p:spPr>
          <a:xfrm>
            <a:off x="11110680" y="123840"/>
            <a:ext cx="924480" cy="975600"/>
          </a:xfrm>
          <a:prstGeom prst="rect">
            <a:avLst/>
          </a:prstGeom>
          <a:ln>
            <a:noFill/>
          </a:ln>
        </p:spPr>
      </p:pic>
      <p:sp>
        <p:nvSpPr>
          <p:cNvPr id="481"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2"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3"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4"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5"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6"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7"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8"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89"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0"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1"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2"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3"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94"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495"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496"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497"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498"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99"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0"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1"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2"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3"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04"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5"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6"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07"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8"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09"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10"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11"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2"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3"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4"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5"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6"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17"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18"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19"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520" name="" descr=""/>
          <p:cNvPicPr/>
          <p:nvPr/>
        </p:nvPicPr>
        <p:blipFill>
          <a:blip r:embed="rId5"/>
          <a:stretch/>
        </p:blipFill>
        <p:spPr>
          <a:xfrm>
            <a:off x="8839440" y="4973760"/>
            <a:ext cx="2586960" cy="424800"/>
          </a:xfrm>
          <a:prstGeom prst="rect">
            <a:avLst/>
          </a:prstGeom>
          <a:ln>
            <a:noFill/>
          </a:ln>
        </p:spPr>
      </p:pic>
      <p:pic>
        <p:nvPicPr>
          <p:cNvPr id="521" name="" descr=""/>
          <p:cNvPicPr/>
          <p:nvPr/>
        </p:nvPicPr>
        <p:blipFill>
          <a:blip r:embed="rId6"/>
          <a:stretch/>
        </p:blipFill>
        <p:spPr>
          <a:xfrm>
            <a:off x="476640" y="4699440"/>
            <a:ext cx="5463360" cy="929520"/>
          </a:xfrm>
          <a:prstGeom prst="rect">
            <a:avLst/>
          </a:prstGeom>
          <a:ln>
            <a:noFill/>
          </a:ln>
        </p:spPr>
      </p:pic>
      <p:sp>
        <p:nvSpPr>
          <p:cNvPr id="522" name="CustomShape 40"/>
          <p:cNvSpPr/>
          <p:nvPr/>
        </p:nvSpPr>
        <p:spPr>
          <a:xfrm>
            <a:off x="6309360" y="4957200"/>
            <a:ext cx="1550880" cy="4737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Purisa"/>
                <a:ea typeface="DejaVu Sans"/>
              </a:rPr>
              <a:t>Outputs </a:t>
            </a:r>
            <a:endParaRPr b="0" lang="en-US" sz="1800" spc="-1" strike="noStrike">
              <a:latin typeface="Arial"/>
            </a:endParaRPr>
          </a:p>
        </p:txBody>
      </p:sp>
      <p:sp>
        <p:nvSpPr>
          <p:cNvPr id="523" name="CustomShape 41"/>
          <p:cNvSpPr/>
          <p:nvPr/>
        </p:nvSpPr>
        <p:spPr>
          <a:xfrm>
            <a:off x="7498080" y="5065200"/>
            <a:ext cx="1185120" cy="179280"/>
          </a:xfrm>
          <a:custGeom>
            <a:avLst/>
            <a:gdLst/>
            <a:ahLst/>
            <a:rect l="l" t="t" r="r" b="b"/>
            <a:pathLst>
              <a:path w="3304" h="510">
                <a:moveTo>
                  <a:pt x="0" y="127"/>
                </a:moveTo>
                <a:lnTo>
                  <a:pt x="2477" y="127"/>
                </a:lnTo>
                <a:lnTo>
                  <a:pt x="2477" y="0"/>
                </a:lnTo>
                <a:lnTo>
                  <a:pt x="3303" y="254"/>
                </a:lnTo>
                <a:lnTo>
                  <a:pt x="2477" y="509"/>
                </a:lnTo>
                <a:lnTo>
                  <a:pt x="2477" y="381"/>
                </a:lnTo>
                <a:lnTo>
                  <a:pt x="0" y="381"/>
                </a:lnTo>
                <a:lnTo>
                  <a:pt x="0" y="127"/>
                </a:lnTo>
              </a:path>
            </a:pathLst>
          </a:custGeom>
          <a:solidFill>
            <a:srgbClr val="ed1c24"/>
          </a:solidFill>
          <a:ln>
            <a:solidFill>
              <a:srgbClr val="3465a4"/>
            </a:solidFill>
          </a:ln>
        </p:spPr>
        <p:style>
          <a:lnRef idx="0"/>
          <a:fillRef idx="0"/>
          <a:effectRef idx="0"/>
          <a:fontRef idx="minor"/>
        </p:style>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24" name="CustomShape 1"/>
          <p:cNvSpPr/>
          <p:nvPr/>
        </p:nvSpPr>
        <p:spPr>
          <a:xfrm>
            <a:off x="352440" y="324000"/>
            <a:ext cx="302580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525" name="CustomShape 2"/>
          <p:cNvSpPr/>
          <p:nvPr/>
        </p:nvSpPr>
        <p:spPr>
          <a:xfrm>
            <a:off x="352440" y="1235160"/>
            <a:ext cx="330156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Indentation</a:t>
            </a:r>
            <a:endParaRPr b="0" lang="en-US" sz="3600" spc="-1" strike="noStrike">
              <a:latin typeface="Arial"/>
            </a:endParaRPr>
          </a:p>
        </p:txBody>
      </p:sp>
      <p:sp>
        <p:nvSpPr>
          <p:cNvPr id="526"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Indentation is a way in python to determine the scope of objects, like the curly braces in other programming languages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We always indent a block of code one space or more to represent that it’s inside another block and all the lines of the inner block must be indented the same amount of spaces, otherwise this causes an indentation error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527" name="Picture 11" descr=""/>
          <p:cNvPicPr/>
          <p:nvPr/>
        </p:nvPicPr>
        <p:blipFill>
          <a:blip r:embed="rId1"/>
          <a:stretch/>
        </p:blipFill>
        <p:spPr>
          <a:xfrm>
            <a:off x="11110680" y="123840"/>
            <a:ext cx="924480" cy="975600"/>
          </a:xfrm>
          <a:prstGeom prst="rect">
            <a:avLst/>
          </a:prstGeom>
          <a:ln>
            <a:noFill/>
          </a:ln>
        </p:spPr>
      </p:pic>
      <p:sp>
        <p:nvSpPr>
          <p:cNvPr id="528"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29"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0"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1"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2"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3"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4"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5"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6"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7"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8"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39"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0"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541"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542"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543"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544"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545"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6"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7"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8"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49"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0"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51"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2"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3"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54"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5"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6"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57"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58"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59"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0"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1"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2"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3"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64"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65"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66"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567" name="" descr=""/>
          <p:cNvPicPr/>
          <p:nvPr/>
        </p:nvPicPr>
        <p:blipFill>
          <a:blip r:embed="rId5"/>
          <a:stretch/>
        </p:blipFill>
        <p:spPr>
          <a:xfrm>
            <a:off x="517680" y="4389120"/>
            <a:ext cx="4599360" cy="1279080"/>
          </a:xfrm>
          <a:prstGeom prst="rect">
            <a:avLst/>
          </a:prstGeom>
          <a:ln>
            <a:noFill/>
          </a:ln>
        </p:spPr>
      </p:pic>
      <p:pic>
        <p:nvPicPr>
          <p:cNvPr id="568" name="" descr=""/>
          <p:cNvPicPr/>
          <p:nvPr/>
        </p:nvPicPr>
        <p:blipFill>
          <a:blip r:embed="rId6"/>
          <a:stretch/>
        </p:blipFill>
        <p:spPr>
          <a:xfrm>
            <a:off x="5486400" y="4548960"/>
            <a:ext cx="6488640" cy="102528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69" name="CustomShape 1"/>
          <p:cNvSpPr/>
          <p:nvPr/>
        </p:nvSpPr>
        <p:spPr>
          <a:xfrm>
            <a:off x="352440" y="324000"/>
            <a:ext cx="302580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570" name="CustomShape 2"/>
          <p:cNvSpPr/>
          <p:nvPr/>
        </p:nvSpPr>
        <p:spPr>
          <a:xfrm>
            <a:off x="352440" y="1235160"/>
            <a:ext cx="229572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Scopes</a:t>
            </a:r>
            <a:endParaRPr b="0" lang="en-US" sz="3600" spc="-1" strike="noStrike">
              <a:latin typeface="Arial"/>
            </a:endParaRPr>
          </a:p>
        </p:txBody>
      </p:sp>
      <p:sp>
        <p:nvSpPr>
          <p:cNvPr id="571"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 scope of an object are the places on the code that the object can be called in and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be recognized by the interpreter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An object generally has the scope of its indentation level, for zero indentation level the  object would have a global scope, if the object is defined inside a function then it will     be available inside its function only ( will have its function’s inner scope ) .</a:t>
            </a: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572" name="Picture 11" descr=""/>
          <p:cNvPicPr/>
          <p:nvPr/>
        </p:nvPicPr>
        <p:blipFill>
          <a:blip r:embed="rId1"/>
          <a:stretch/>
        </p:blipFill>
        <p:spPr>
          <a:xfrm>
            <a:off x="11110680" y="123840"/>
            <a:ext cx="924480" cy="975600"/>
          </a:xfrm>
          <a:prstGeom prst="rect">
            <a:avLst/>
          </a:prstGeom>
          <a:ln>
            <a:noFill/>
          </a:ln>
        </p:spPr>
      </p:pic>
      <p:sp>
        <p:nvSpPr>
          <p:cNvPr id="573"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4"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5"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6"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7"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8"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79"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0"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1"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2"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3"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4"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85"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586"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587"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588"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589"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590"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1"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2"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3"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4"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5"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596"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7"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598"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599"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0"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1"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02"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03"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4"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5"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6"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7"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8"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09"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10"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11"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612" name="" descr=""/>
          <p:cNvPicPr/>
          <p:nvPr/>
        </p:nvPicPr>
        <p:blipFill>
          <a:blip r:embed="rId5"/>
          <a:stretch/>
        </p:blipFill>
        <p:spPr>
          <a:xfrm>
            <a:off x="2869560" y="4350240"/>
            <a:ext cx="6449760" cy="1459800"/>
          </a:xfrm>
          <a:prstGeom prst="rect">
            <a:avLst/>
          </a:prstGeom>
          <a:ln>
            <a:noFill/>
          </a:ln>
        </p:spPr>
      </p:pic>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13" name="CustomShape 1"/>
          <p:cNvSpPr/>
          <p:nvPr/>
        </p:nvSpPr>
        <p:spPr>
          <a:xfrm>
            <a:off x="352440" y="324000"/>
            <a:ext cx="302580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614" name="CustomShape 2"/>
          <p:cNvSpPr/>
          <p:nvPr/>
        </p:nvSpPr>
        <p:spPr>
          <a:xfrm>
            <a:off x="352440" y="1235160"/>
            <a:ext cx="430992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Case sensitivity</a:t>
            </a:r>
            <a:endParaRPr b="0" lang="en-US" sz="3600" spc="-1" strike="noStrike">
              <a:latin typeface="Arial"/>
            </a:endParaRPr>
          </a:p>
        </p:txBody>
      </p:sp>
      <p:sp>
        <p:nvSpPr>
          <p:cNvPr id="615"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is a case-sensitive language .</a:t>
            </a: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616" name="Picture 11" descr=""/>
          <p:cNvPicPr/>
          <p:nvPr/>
        </p:nvPicPr>
        <p:blipFill>
          <a:blip r:embed="rId1"/>
          <a:stretch/>
        </p:blipFill>
        <p:spPr>
          <a:xfrm>
            <a:off x="11110680" y="123840"/>
            <a:ext cx="924480" cy="975600"/>
          </a:xfrm>
          <a:prstGeom prst="rect">
            <a:avLst/>
          </a:prstGeom>
          <a:ln>
            <a:noFill/>
          </a:ln>
        </p:spPr>
      </p:pic>
      <p:sp>
        <p:nvSpPr>
          <p:cNvPr id="617"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18"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19"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0"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1"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2"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3"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4"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5"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6"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7"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8"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29"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630"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631"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632"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633"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634"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5"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6"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7"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8"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39"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40"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1"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2"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43"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4"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5"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46"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47"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8"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49"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0"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1"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2"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3"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54"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55"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656" name="" descr=""/>
          <p:cNvPicPr/>
          <p:nvPr/>
        </p:nvPicPr>
        <p:blipFill>
          <a:blip r:embed="rId5"/>
          <a:stretch/>
        </p:blipFill>
        <p:spPr>
          <a:xfrm>
            <a:off x="1737360" y="3017520"/>
            <a:ext cx="8403840" cy="2660760"/>
          </a:xfrm>
          <a:prstGeom prst="rect">
            <a:avLst/>
          </a:prstGeom>
          <a:ln>
            <a:noFill/>
          </a:ln>
        </p:spPr>
      </p:pic>
      <p:sp>
        <p:nvSpPr>
          <p:cNvPr id="657" name="Line 40"/>
          <p:cNvSpPr/>
          <p:nvPr/>
        </p:nvSpPr>
        <p:spPr>
          <a:xfrm>
            <a:off x="4206240" y="5212080"/>
            <a:ext cx="5120640" cy="360"/>
          </a:xfrm>
          <a:prstGeom prst="line">
            <a:avLst/>
          </a:prstGeom>
          <a:ln>
            <a:solidFill>
              <a:srgbClr val="ed1c24"/>
            </a:solidFill>
          </a:ln>
        </p:spPr>
        <p:style>
          <a:lnRef idx="0"/>
          <a:fillRef idx="0"/>
          <a:effectRef idx="0"/>
          <a:fontRef idx="minor"/>
        </p:style>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58" name="CustomShape 1"/>
          <p:cNvSpPr/>
          <p:nvPr/>
        </p:nvSpPr>
        <p:spPr>
          <a:xfrm>
            <a:off x="352440" y="324000"/>
            <a:ext cx="302580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659" name="CustomShape 2"/>
          <p:cNvSpPr/>
          <p:nvPr/>
        </p:nvSpPr>
        <p:spPr>
          <a:xfrm>
            <a:off x="352440" y="1235160"/>
            <a:ext cx="495000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Import Statement</a:t>
            </a:r>
            <a:endParaRPr b="0" lang="en-US" sz="3600" spc="-1" strike="noStrike">
              <a:latin typeface="Arial"/>
            </a:endParaRPr>
          </a:p>
        </p:txBody>
      </p:sp>
      <p:sp>
        <p:nvSpPr>
          <p:cNvPr id="660"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t>
            </a:r>
            <a:r>
              <a:rPr b="0" lang="en-US" sz="2200" spc="-1" strike="noStrike">
                <a:solidFill>
                  <a:srgbClr val="000000"/>
                </a:solidFill>
                <a:latin typeface="Manjari Bold"/>
                <a:ea typeface="Hack"/>
              </a:rPr>
              <a:t>import” keyword is used to include a python package, module, class, function, etc ...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into the current python project so these objects can be called inside the source code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661" name="Picture 11" descr=""/>
          <p:cNvPicPr/>
          <p:nvPr/>
        </p:nvPicPr>
        <p:blipFill>
          <a:blip r:embed="rId1"/>
          <a:stretch/>
        </p:blipFill>
        <p:spPr>
          <a:xfrm>
            <a:off x="11110680" y="123840"/>
            <a:ext cx="924480" cy="975600"/>
          </a:xfrm>
          <a:prstGeom prst="rect">
            <a:avLst/>
          </a:prstGeom>
          <a:ln>
            <a:noFill/>
          </a:ln>
        </p:spPr>
      </p:pic>
      <p:sp>
        <p:nvSpPr>
          <p:cNvPr id="662"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3"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4"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5"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6"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7"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8"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69"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0"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1"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2"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3"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74"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675"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676"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677"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678"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679"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0"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1"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2"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3"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4"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85"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6"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7"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88"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89"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0"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91"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692"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3"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4"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5"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6"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7"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98"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699"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00"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701" name="" descr=""/>
          <p:cNvPicPr/>
          <p:nvPr/>
        </p:nvPicPr>
        <p:blipFill>
          <a:blip r:embed="rId5"/>
          <a:stretch/>
        </p:blipFill>
        <p:spPr>
          <a:xfrm>
            <a:off x="3838680" y="3474720"/>
            <a:ext cx="4513320" cy="1925280"/>
          </a:xfrm>
          <a:prstGeom prst="rect">
            <a:avLst/>
          </a:prstGeom>
          <a:ln>
            <a:noFill/>
          </a:ln>
        </p:spPr>
      </p:pic>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02" name="CustomShape 1"/>
          <p:cNvSpPr/>
          <p:nvPr/>
        </p:nvSpPr>
        <p:spPr>
          <a:xfrm>
            <a:off x="352440" y="324000"/>
            <a:ext cx="302580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703" name="CustomShape 2"/>
          <p:cNvSpPr/>
          <p:nvPr/>
        </p:nvSpPr>
        <p:spPr>
          <a:xfrm>
            <a:off x="352440" y="1235160"/>
            <a:ext cx="495000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Import Statement</a:t>
            </a:r>
            <a:endParaRPr b="0" lang="en-US" sz="3600" spc="-1" strike="noStrike">
              <a:latin typeface="Arial"/>
            </a:endParaRPr>
          </a:p>
        </p:txBody>
      </p:sp>
      <p:sp>
        <p:nvSpPr>
          <p:cNvPr id="704"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t>
            </a:r>
            <a:r>
              <a:rPr b="0" lang="en-US" sz="2200" spc="-1" strike="noStrike">
                <a:solidFill>
                  <a:srgbClr val="000000"/>
                </a:solidFill>
                <a:latin typeface="Manjari Bold"/>
                <a:ea typeface="Hack"/>
              </a:rPr>
              <a:t>import” keyword can be used in many different forms, one of them is “import _ as _”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705" name="Picture 11" descr=""/>
          <p:cNvPicPr/>
          <p:nvPr/>
        </p:nvPicPr>
        <p:blipFill>
          <a:blip r:embed="rId1"/>
          <a:stretch/>
        </p:blipFill>
        <p:spPr>
          <a:xfrm>
            <a:off x="11110680" y="123840"/>
            <a:ext cx="924480" cy="975600"/>
          </a:xfrm>
          <a:prstGeom prst="rect">
            <a:avLst/>
          </a:prstGeom>
          <a:ln>
            <a:noFill/>
          </a:ln>
        </p:spPr>
      </p:pic>
      <p:sp>
        <p:nvSpPr>
          <p:cNvPr id="706"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07"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08"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09"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0"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1"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2"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3"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4"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5"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6"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7"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18"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719"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720"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721"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722"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723"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4"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5"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6"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7"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28"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29"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0"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1"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32"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3"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4"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35"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36"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7"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8"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39"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40"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41"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42"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43"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44"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745" name="" descr=""/>
          <p:cNvPicPr/>
          <p:nvPr/>
        </p:nvPicPr>
        <p:blipFill>
          <a:blip r:embed="rId5"/>
          <a:stretch/>
        </p:blipFill>
        <p:spPr>
          <a:xfrm>
            <a:off x="3807720" y="3749040"/>
            <a:ext cx="4575240" cy="1553400"/>
          </a:xfrm>
          <a:prstGeom prst="rect">
            <a:avLst/>
          </a:prstGeom>
          <a:ln>
            <a:noFill/>
          </a:ln>
        </p:spPr>
      </p:pic>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46" name="CustomShape 1"/>
          <p:cNvSpPr/>
          <p:nvPr/>
        </p:nvSpPr>
        <p:spPr>
          <a:xfrm>
            <a:off x="352440" y="324000"/>
            <a:ext cx="302580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747" name="CustomShape 2"/>
          <p:cNvSpPr/>
          <p:nvPr/>
        </p:nvSpPr>
        <p:spPr>
          <a:xfrm>
            <a:off x="352440" y="1235160"/>
            <a:ext cx="495000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Import Statement</a:t>
            </a:r>
            <a:endParaRPr b="0" lang="en-US" sz="3600" spc="-1" strike="noStrike">
              <a:latin typeface="Arial"/>
            </a:endParaRPr>
          </a:p>
        </p:txBody>
      </p:sp>
      <p:sp>
        <p:nvSpPr>
          <p:cNvPr id="748"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749" name="Picture 11" descr=""/>
          <p:cNvPicPr/>
          <p:nvPr/>
        </p:nvPicPr>
        <p:blipFill>
          <a:blip r:embed="rId1"/>
          <a:stretch/>
        </p:blipFill>
        <p:spPr>
          <a:xfrm>
            <a:off x="11110680" y="123840"/>
            <a:ext cx="924480" cy="975600"/>
          </a:xfrm>
          <a:prstGeom prst="rect">
            <a:avLst/>
          </a:prstGeom>
          <a:ln>
            <a:noFill/>
          </a:ln>
        </p:spPr>
      </p:pic>
      <p:sp>
        <p:nvSpPr>
          <p:cNvPr id="750"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1"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2"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3"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4"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5"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6"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7"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8"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59"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0"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1"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2"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763"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764"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765"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766"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767"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8"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69"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0"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1"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2"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73"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4"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5"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76"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7"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78"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79"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780"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1"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2"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3"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4"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5"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786"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87"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788"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789" name="" descr=""/>
          <p:cNvPicPr/>
          <p:nvPr/>
        </p:nvPicPr>
        <p:blipFill>
          <a:blip r:embed="rId5"/>
          <a:stretch/>
        </p:blipFill>
        <p:spPr>
          <a:xfrm>
            <a:off x="3206880" y="2377440"/>
            <a:ext cx="5776920" cy="3290760"/>
          </a:xfrm>
          <a:prstGeom prst="rect">
            <a:avLst/>
          </a:prstGeom>
          <a:ln>
            <a:noFill/>
          </a:ln>
        </p:spPr>
      </p:pic>
      <p:sp>
        <p:nvSpPr>
          <p:cNvPr id="790" name="CustomShape 40"/>
          <p:cNvSpPr/>
          <p:nvPr/>
        </p:nvSpPr>
        <p:spPr>
          <a:xfrm rot="19797600">
            <a:off x="2041920" y="3025800"/>
            <a:ext cx="1187640" cy="220680"/>
          </a:xfrm>
          <a:custGeom>
            <a:avLst/>
            <a:gdLst/>
            <a:ahLst/>
            <a:rect l="l" t="t" r="r" b="b"/>
            <a:pathLst>
              <a:path w="3304" h="618">
                <a:moveTo>
                  <a:pt x="1" y="156"/>
                </a:moveTo>
                <a:lnTo>
                  <a:pt x="2477" y="154"/>
                </a:lnTo>
                <a:lnTo>
                  <a:pt x="2477" y="0"/>
                </a:lnTo>
                <a:lnTo>
                  <a:pt x="3303" y="307"/>
                </a:lnTo>
                <a:lnTo>
                  <a:pt x="2478" y="617"/>
                </a:lnTo>
                <a:lnTo>
                  <a:pt x="2477" y="462"/>
                </a:lnTo>
                <a:lnTo>
                  <a:pt x="0" y="464"/>
                </a:lnTo>
                <a:lnTo>
                  <a:pt x="1" y="156"/>
                </a:lnTo>
              </a:path>
            </a:pathLst>
          </a:custGeom>
          <a:solidFill>
            <a:srgbClr val="ed1c24"/>
          </a:solidFill>
          <a:ln>
            <a:solidFill>
              <a:srgbClr val="3465a4"/>
            </a:solidFill>
          </a:ln>
        </p:spPr>
        <p:style>
          <a:lnRef idx="0"/>
          <a:fillRef idx="0"/>
          <a:effectRef idx="0"/>
          <a:fontRef idx="minor"/>
        </p:style>
      </p:sp>
      <p:sp>
        <p:nvSpPr>
          <p:cNvPr id="791" name="CustomShape 41"/>
          <p:cNvSpPr/>
          <p:nvPr/>
        </p:nvSpPr>
        <p:spPr>
          <a:xfrm>
            <a:off x="640080" y="3474720"/>
            <a:ext cx="2429280" cy="5475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Purisa"/>
                <a:ea typeface="DejaVu Sans"/>
              </a:rPr>
              <a:t> </a:t>
            </a:r>
            <a:r>
              <a:rPr b="0" lang="en-US" sz="1800" spc="-1" strike="noStrike">
                <a:solidFill>
                  <a:srgbClr val="ce181e"/>
                </a:solidFill>
                <a:latin typeface="Purisa"/>
                <a:ea typeface="DejaVu Sans"/>
              </a:rPr>
              <a:t>e was detected </a:t>
            </a:r>
            <a:endParaRPr b="0" lang="en-US" sz="1800" spc="-1" strike="noStrike">
              <a:latin typeface="Arial"/>
            </a:endParaRPr>
          </a:p>
        </p:txBody>
      </p:sp>
      <p:sp>
        <p:nvSpPr>
          <p:cNvPr id="792" name="CustomShape 42"/>
          <p:cNvSpPr/>
          <p:nvPr/>
        </p:nvSpPr>
        <p:spPr>
          <a:xfrm rot="8163000">
            <a:off x="8963280" y="3420000"/>
            <a:ext cx="1187640" cy="220680"/>
          </a:xfrm>
          <a:custGeom>
            <a:avLst/>
            <a:gdLst/>
            <a:ahLst/>
            <a:rect l="l" t="t" r="r" b="b"/>
            <a:pathLst>
              <a:path w="3305" h="617">
                <a:moveTo>
                  <a:pt x="0" y="156"/>
                </a:moveTo>
                <a:lnTo>
                  <a:pt x="2478" y="154"/>
                </a:lnTo>
                <a:lnTo>
                  <a:pt x="2477" y="0"/>
                </a:lnTo>
                <a:lnTo>
                  <a:pt x="3304" y="306"/>
                </a:lnTo>
                <a:lnTo>
                  <a:pt x="2478" y="616"/>
                </a:lnTo>
                <a:lnTo>
                  <a:pt x="2478" y="462"/>
                </a:lnTo>
                <a:lnTo>
                  <a:pt x="0" y="464"/>
                </a:lnTo>
                <a:lnTo>
                  <a:pt x="0" y="156"/>
                </a:lnTo>
              </a:path>
            </a:pathLst>
          </a:custGeom>
          <a:solidFill>
            <a:srgbClr val="ed1c24"/>
          </a:solidFill>
          <a:ln>
            <a:solidFill>
              <a:srgbClr val="3465a4"/>
            </a:solidFill>
          </a:ln>
        </p:spPr>
        <p:style>
          <a:lnRef idx="0"/>
          <a:fillRef idx="0"/>
          <a:effectRef idx="0"/>
          <a:fontRef idx="minor"/>
        </p:style>
      </p:sp>
      <p:sp>
        <p:nvSpPr>
          <p:cNvPr id="793" name="CustomShape 43"/>
          <p:cNvSpPr/>
          <p:nvPr/>
        </p:nvSpPr>
        <p:spPr>
          <a:xfrm>
            <a:off x="9249480" y="2580840"/>
            <a:ext cx="2362320" cy="4568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Purisa"/>
                <a:ea typeface="DejaVu Sans"/>
              </a:rPr>
              <a:t> </a:t>
            </a:r>
            <a:r>
              <a:rPr b="0" lang="en-US" sz="1800" spc="-1" strike="noStrike">
                <a:solidFill>
                  <a:srgbClr val="ce181e"/>
                </a:solidFill>
                <a:latin typeface="Purisa"/>
                <a:ea typeface="DejaVu Sans"/>
              </a:rPr>
              <a:t>but pi wasn’t :(</a:t>
            </a:r>
            <a:endParaRPr b="0" lang="en-US" sz="1800" spc="-1" strike="noStrike">
              <a:latin typeface="Arial"/>
            </a:endParaRPr>
          </a:p>
        </p:txBody>
      </p:sp>
      <p:sp>
        <p:nvSpPr>
          <p:cNvPr id="794" name="CustomShape 44"/>
          <p:cNvSpPr/>
          <p:nvPr/>
        </p:nvSpPr>
        <p:spPr>
          <a:xfrm>
            <a:off x="9052560" y="4329360"/>
            <a:ext cx="2907720" cy="143028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ce181e"/>
                </a:solidFill>
                <a:latin typeface="Manjari Bold"/>
                <a:ea typeface="DejaVu Sans"/>
              </a:rPr>
              <a:t>* means all, so it basically</a:t>
            </a:r>
            <a:endParaRPr b="0" lang="en-US" sz="1800" spc="-1" strike="noStrike">
              <a:latin typeface="Arial"/>
            </a:endParaRPr>
          </a:p>
          <a:p>
            <a:pPr>
              <a:lnSpc>
                <a:spcPct val="100000"/>
              </a:lnSpc>
            </a:pPr>
            <a:r>
              <a:rPr b="0" lang="en-US" sz="1800" spc="-1" strike="noStrike">
                <a:solidFill>
                  <a:srgbClr val="ce181e"/>
                </a:solidFill>
                <a:latin typeface="Manjari Bold"/>
                <a:ea typeface="DejaVu Sans"/>
              </a:rPr>
              <a:t> </a:t>
            </a:r>
            <a:r>
              <a:rPr b="0" lang="en-US" sz="1800" spc="-1" strike="noStrike">
                <a:solidFill>
                  <a:srgbClr val="ce181e"/>
                </a:solidFill>
                <a:latin typeface="Manjari Bold"/>
                <a:ea typeface="DejaVu Sans"/>
              </a:rPr>
              <a:t>tells python to import the</a:t>
            </a:r>
            <a:endParaRPr b="0" lang="en-US" sz="1800" spc="-1" strike="noStrike">
              <a:latin typeface="Arial"/>
            </a:endParaRPr>
          </a:p>
          <a:p>
            <a:pPr>
              <a:lnSpc>
                <a:spcPct val="100000"/>
              </a:lnSpc>
            </a:pPr>
            <a:r>
              <a:rPr b="0" lang="en-US" sz="1800" spc="-1" strike="noStrike">
                <a:solidFill>
                  <a:srgbClr val="ce181e"/>
                </a:solidFill>
                <a:latin typeface="Manjari Bold"/>
                <a:ea typeface="DejaVu Sans"/>
              </a:rPr>
              <a:t> </a:t>
            </a:r>
            <a:r>
              <a:rPr b="0" lang="en-US" sz="1800" spc="-1" strike="noStrike">
                <a:solidFill>
                  <a:srgbClr val="ce181e"/>
                </a:solidFill>
                <a:latin typeface="Manjari Bold"/>
                <a:ea typeface="DejaVu Sans"/>
              </a:rPr>
              <a:t>whole module and attach</a:t>
            </a:r>
            <a:endParaRPr b="0" lang="en-US" sz="1800" spc="-1" strike="noStrike">
              <a:latin typeface="Arial"/>
            </a:endParaRPr>
          </a:p>
          <a:p>
            <a:pPr>
              <a:lnSpc>
                <a:spcPct val="100000"/>
              </a:lnSpc>
            </a:pPr>
            <a:r>
              <a:rPr b="0" lang="en-US" sz="1800" spc="-1" strike="noStrike">
                <a:solidFill>
                  <a:srgbClr val="ce181e"/>
                </a:solidFill>
                <a:latin typeface="Manjari Bold"/>
                <a:ea typeface="DejaVu Sans"/>
              </a:rPr>
              <a:t> </a:t>
            </a:r>
            <a:r>
              <a:rPr b="0" lang="en-US" sz="1800" spc="-1" strike="noStrike">
                <a:solidFill>
                  <a:srgbClr val="ce181e"/>
                </a:solidFill>
                <a:latin typeface="Manjari Bold"/>
                <a:ea typeface="DejaVu Sans"/>
              </a:rPr>
              <a:t>it to the current name-</a:t>
            </a:r>
            <a:endParaRPr b="0" lang="en-US" sz="1800" spc="-1" strike="noStrike">
              <a:latin typeface="Arial"/>
            </a:endParaRPr>
          </a:p>
          <a:p>
            <a:pPr>
              <a:lnSpc>
                <a:spcPct val="100000"/>
              </a:lnSpc>
            </a:pPr>
            <a:r>
              <a:rPr b="0" lang="en-US" sz="1800" spc="-1" strike="noStrike">
                <a:solidFill>
                  <a:srgbClr val="ce181e"/>
                </a:solidFill>
                <a:latin typeface="Manjari Bold"/>
                <a:ea typeface="DejaVu Sans"/>
              </a:rPr>
              <a:t> </a:t>
            </a:r>
            <a:r>
              <a:rPr b="0" lang="en-US" sz="1800" spc="-1" strike="noStrike">
                <a:solidFill>
                  <a:srgbClr val="ce181e"/>
                </a:solidFill>
                <a:latin typeface="Manjari Bold"/>
                <a:ea typeface="DejaVu Sans"/>
              </a:rPr>
              <a:t>space .</a:t>
            </a:r>
            <a:endParaRPr b="0" lang="en-US" sz="1800" spc="-1" strike="noStrike">
              <a:latin typeface="Arial"/>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95" name="CustomShape 1"/>
          <p:cNvSpPr/>
          <p:nvPr/>
        </p:nvSpPr>
        <p:spPr>
          <a:xfrm>
            <a:off x="352440" y="324000"/>
            <a:ext cx="302580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796" name="CustomShape 2"/>
          <p:cNvSpPr/>
          <p:nvPr/>
        </p:nvSpPr>
        <p:spPr>
          <a:xfrm>
            <a:off x="352440" y="1235160"/>
            <a:ext cx="623016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Search path for import</a:t>
            </a:r>
            <a:endParaRPr b="0" lang="en-US" sz="3600" spc="-1" strike="noStrike">
              <a:latin typeface="Arial"/>
            </a:endParaRPr>
          </a:p>
        </p:txBody>
      </p:sp>
      <p:sp>
        <p:nvSpPr>
          <p:cNvPr id="797"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An import statement will search for the mentioned module in the following order :</a:t>
            </a:r>
            <a:endParaRPr b="0" lang="en-US" sz="2200" spc="-1" strike="noStrike">
              <a:latin typeface="Arial"/>
            </a:endParaRPr>
          </a:p>
          <a:p>
            <a:pPr marL="216000" indent="-21492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current folder</a:t>
            </a:r>
            <a:endParaRPr b="0" lang="en-US" sz="2200" spc="-1" strike="noStrike">
              <a:latin typeface="Arial"/>
            </a:endParaRPr>
          </a:p>
          <a:p>
            <a:pPr marL="216000" indent="-21492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echo $PYTHONPATH</a:t>
            </a:r>
            <a:endParaRPr b="0" lang="en-US" sz="2200" spc="-1" strike="noStrike">
              <a:latin typeface="Arial"/>
            </a:endParaRPr>
          </a:p>
          <a:p>
            <a:pPr marL="216000" indent="-21492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sys.path</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798" name="Picture 11" descr=""/>
          <p:cNvPicPr/>
          <p:nvPr/>
        </p:nvPicPr>
        <p:blipFill>
          <a:blip r:embed="rId1"/>
          <a:stretch/>
        </p:blipFill>
        <p:spPr>
          <a:xfrm>
            <a:off x="11110680" y="123840"/>
            <a:ext cx="924480" cy="975600"/>
          </a:xfrm>
          <a:prstGeom prst="rect">
            <a:avLst/>
          </a:prstGeom>
          <a:ln>
            <a:noFill/>
          </a:ln>
        </p:spPr>
      </p:pic>
      <p:sp>
        <p:nvSpPr>
          <p:cNvPr id="799"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0"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1"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2"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3"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4"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5"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6"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7"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8"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9"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0"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1"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812"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813"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814"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815"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816"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7"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8"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19"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0"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1"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822"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3"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4"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25"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6"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27"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28"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829"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0"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1"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2"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3"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4"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35"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36"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37"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38" name="CustomShape 1"/>
          <p:cNvSpPr/>
          <p:nvPr/>
        </p:nvSpPr>
        <p:spPr>
          <a:xfrm>
            <a:off x="352440" y="324000"/>
            <a:ext cx="513324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839" name="CustomShape 2"/>
          <p:cNvSpPr/>
          <p:nvPr/>
        </p:nvSpPr>
        <p:spPr>
          <a:xfrm>
            <a:off x="352440" y="1235160"/>
            <a:ext cx="101844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int</a:t>
            </a:r>
            <a:endParaRPr b="0" lang="en-US" sz="3600" spc="-1" strike="noStrike">
              <a:latin typeface="Arial"/>
            </a:endParaRPr>
          </a:p>
        </p:txBody>
      </p:sp>
      <p:sp>
        <p:nvSpPr>
          <p:cNvPr id="840"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int is a data type that stores integers, its initial size is 24 bytes and can scale up to as much memory as the machine can give . Also we don’t need to specify a data type for the variable we store our object in and we can change the variable’s data type later on the code due to python being dynamically-typed language .</a:t>
            </a: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4</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`int`&gt;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&gt;&gt;&gt;import sys</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&gt;&gt;&gt;sys.getsizeof(x)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28</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841" name="Picture 11" descr=""/>
          <p:cNvPicPr/>
          <p:nvPr/>
        </p:nvPicPr>
        <p:blipFill>
          <a:blip r:embed="rId1"/>
          <a:stretch/>
        </p:blipFill>
        <p:spPr>
          <a:xfrm>
            <a:off x="11110680" y="123840"/>
            <a:ext cx="924480" cy="975600"/>
          </a:xfrm>
          <a:prstGeom prst="rect">
            <a:avLst/>
          </a:prstGeom>
          <a:ln>
            <a:noFill/>
          </a:ln>
        </p:spPr>
      </p:pic>
      <p:sp>
        <p:nvSpPr>
          <p:cNvPr id="842"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3"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4"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5"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6"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7"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8"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9"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0"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1"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2"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3"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4"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855"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856"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857"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858"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859"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0"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1"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2"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3"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4"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865"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6"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7"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68"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9"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0"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71"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872"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3"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4"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5"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6"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7"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8"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79"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880"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9" name="CustomShape 1"/>
          <p:cNvSpPr/>
          <p:nvPr/>
        </p:nvSpPr>
        <p:spPr>
          <a:xfrm>
            <a:off x="352440" y="324000"/>
            <a:ext cx="484164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Python</a:t>
            </a:r>
            <a:endParaRPr b="0" lang="en-US" sz="5000" spc="-1" strike="noStrike">
              <a:latin typeface="Arial"/>
            </a:endParaRPr>
          </a:p>
        </p:txBody>
      </p:sp>
      <p:sp>
        <p:nvSpPr>
          <p:cNvPr id="80" name="CustomShape 2"/>
          <p:cNvSpPr/>
          <p:nvPr/>
        </p:nvSpPr>
        <p:spPr>
          <a:xfrm>
            <a:off x="352440" y="1235160"/>
            <a:ext cx="327960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Outline</a:t>
            </a:r>
            <a:endParaRPr b="0" lang="en-US" sz="3600" spc="-1" strike="noStrike">
              <a:latin typeface="Arial"/>
            </a:endParaRPr>
          </a:p>
        </p:txBody>
      </p:sp>
      <p:sp>
        <p:nvSpPr>
          <p:cNvPr id="81" name="CustomShape 3"/>
          <p:cNvSpPr/>
          <p:nvPr/>
        </p:nvSpPr>
        <p:spPr>
          <a:xfrm>
            <a:off x="352440" y="1931040"/>
            <a:ext cx="11437200" cy="2217960"/>
          </a:xfrm>
          <a:prstGeom prst="rect">
            <a:avLst/>
          </a:prstGeom>
          <a:noFill/>
          <a:ln>
            <a:noFill/>
          </a:ln>
        </p:spPr>
        <p:style>
          <a:lnRef idx="0"/>
          <a:fillRef idx="0"/>
          <a:effectRef idx="0"/>
          <a:fontRef idx="minor"/>
        </p:style>
        <p:txBody>
          <a:bodyPr lIns="90000" rIns="90000" tIns="45000" bIns="45000"/>
          <a:p>
            <a:pPr marL="216000" indent="-209880">
              <a:lnSpc>
                <a:spcPct val="100000"/>
              </a:lnSpc>
              <a:buClr>
                <a:srgbClr val="000000"/>
              </a:buClr>
              <a:buFont typeface="Wingdings" charset="2"/>
              <a:buChar char=""/>
            </a:pPr>
            <a:r>
              <a:rPr b="0" lang="en-US" sz="2000" spc="-1" strike="noStrike">
                <a:solidFill>
                  <a:srgbClr val="000000"/>
                </a:solidFill>
                <a:latin typeface="Manjari Bold"/>
                <a:ea typeface="Hack"/>
              </a:rPr>
              <a:t>About python</a:t>
            </a:r>
            <a:endParaRPr b="0" lang="en-US" sz="2000" spc="-1" strike="noStrike">
              <a:latin typeface="Arial"/>
            </a:endParaRPr>
          </a:p>
          <a:p>
            <a:pPr marL="216000" indent="-209880">
              <a:lnSpc>
                <a:spcPct val="100000"/>
              </a:lnSpc>
              <a:buClr>
                <a:srgbClr val="000000"/>
              </a:buClr>
              <a:buFont typeface="Wingdings" charset="2"/>
              <a:buChar char=""/>
            </a:pPr>
            <a:r>
              <a:rPr b="0" lang="en-US" sz="2000" spc="-1" strike="noStrike">
                <a:solidFill>
                  <a:srgbClr val="000000"/>
                </a:solidFill>
                <a:latin typeface="Manjari Bold"/>
                <a:ea typeface="Hack"/>
              </a:rPr>
              <a:t>Program compilation</a:t>
            </a:r>
            <a:endParaRPr b="0" lang="en-US" sz="2000" spc="-1" strike="noStrike">
              <a:latin typeface="Arial"/>
            </a:endParaRPr>
          </a:p>
          <a:p>
            <a:pPr marL="216000" indent="-209880">
              <a:lnSpc>
                <a:spcPct val="100000"/>
              </a:lnSpc>
              <a:buClr>
                <a:srgbClr val="000000"/>
              </a:buClr>
              <a:buFont typeface="Wingdings" charset="2"/>
              <a:buChar char=""/>
            </a:pPr>
            <a:r>
              <a:rPr b="0" lang="en-US" sz="2000" spc="-1" strike="noStrike">
                <a:solidFill>
                  <a:srgbClr val="000000"/>
                </a:solidFill>
                <a:latin typeface="Manjari Bold"/>
                <a:ea typeface="Hack"/>
              </a:rPr>
              <a:t>Installation</a:t>
            </a:r>
            <a:endParaRPr b="0" lang="en-US" sz="2000" spc="-1" strike="noStrike">
              <a:latin typeface="Arial"/>
            </a:endParaRPr>
          </a:p>
          <a:p>
            <a:pPr marL="216000" indent="-209880">
              <a:lnSpc>
                <a:spcPct val="100000"/>
              </a:lnSpc>
              <a:buClr>
                <a:srgbClr val="000000"/>
              </a:buClr>
              <a:buFont typeface="Wingdings" charset="2"/>
              <a:buChar char=""/>
            </a:pPr>
            <a:r>
              <a:rPr b="0" lang="en-US" sz="2000" spc="-1" strike="noStrike">
                <a:solidFill>
                  <a:srgbClr val="000000"/>
                </a:solidFill>
                <a:latin typeface="Manjari Bold"/>
                <a:ea typeface="Hack"/>
              </a:rPr>
              <a:t>Syntax</a:t>
            </a:r>
            <a:endParaRPr b="0" lang="en-US" sz="2000" spc="-1" strike="noStrike">
              <a:latin typeface="Arial"/>
            </a:endParaRPr>
          </a:p>
          <a:p>
            <a:pPr marL="216000" indent="-209880">
              <a:lnSpc>
                <a:spcPct val="100000"/>
              </a:lnSpc>
              <a:buClr>
                <a:srgbClr val="000000"/>
              </a:buClr>
              <a:buFont typeface="Wingdings" charset="2"/>
              <a:buChar char=""/>
            </a:pPr>
            <a:r>
              <a:rPr b="0" lang="en-US" sz="2000" spc="-1" strike="noStrike">
                <a:solidFill>
                  <a:srgbClr val="000000"/>
                </a:solidFill>
                <a:latin typeface="Manjari Bold"/>
                <a:ea typeface="Hack"/>
              </a:rPr>
              <a:t>Data types (1)</a:t>
            </a:r>
            <a:endParaRPr b="0" lang="en-US" sz="2000" spc="-1" strike="noStrike">
              <a:latin typeface="Arial"/>
            </a:endParaRPr>
          </a:p>
          <a:p>
            <a:pPr marL="216000" indent="-209880">
              <a:lnSpc>
                <a:spcPct val="100000"/>
              </a:lnSpc>
              <a:buClr>
                <a:srgbClr val="000000"/>
              </a:buClr>
              <a:buFont typeface="Wingdings" charset="2"/>
              <a:buChar char=""/>
            </a:pPr>
            <a:r>
              <a:rPr b="0" lang="en-US" sz="2000" spc="-1" strike="noStrike">
                <a:solidFill>
                  <a:srgbClr val="000000"/>
                </a:solidFill>
                <a:latin typeface="Manjari Bold"/>
                <a:ea typeface="Hack"/>
              </a:rPr>
              <a:t>Arithmetic operations</a:t>
            </a:r>
            <a:endParaRPr b="0" lang="en-US" sz="2000" spc="-1" strike="noStrike">
              <a:latin typeface="Arial"/>
            </a:endParaRPr>
          </a:p>
          <a:p>
            <a:pPr marL="216000" indent="-209880">
              <a:lnSpc>
                <a:spcPct val="100000"/>
              </a:lnSpc>
              <a:buClr>
                <a:srgbClr val="000000"/>
              </a:buClr>
              <a:buFont typeface="Wingdings" charset="2"/>
              <a:buChar char=""/>
            </a:pPr>
            <a:r>
              <a:rPr b="0" lang="en-US" sz="2000" spc="-1" strike="noStrike">
                <a:solidFill>
                  <a:srgbClr val="000000"/>
                </a:solidFill>
                <a:latin typeface="Manjari Bold"/>
                <a:ea typeface="Hack"/>
              </a:rPr>
              <a:t>Data types (2)</a:t>
            </a:r>
            <a:endParaRPr b="0" lang="en-US" sz="2000" spc="-1" strike="noStrike">
              <a:latin typeface="Arial"/>
            </a:endParaRPr>
          </a:p>
          <a:p>
            <a:pPr marL="216000" indent="-209880">
              <a:lnSpc>
                <a:spcPct val="100000"/>
              </a:lnSpc>
              <a:buClr>
                <a:srgbClr val="000000"/>
              </a:buClr>
              <a:buFont typeface="Wingdings" charset="2"/>
              <a:buChar char=""/>
            </a:pPr>
            <a:r>
              <a:rPr b="0" lang="en-US" sz="2000" spc="-1" strike="noStrike">
                <a:solidFill>
                  <a:srgbClr val="000000"/>
                </a:solidFill>
                <a:latin typeface="Manjari Bold"/>
                <a:ea typeface="Hack"/>
              </a:rPr>
              <a:t>Logic and execution flow</a:t>
            </a:r>
            <a:endParaRPr b="0" lang="en-US" sz="2000" spc="-1" strike="noStrike">
              <a:latin typeface="Arial"/>
            </a:endParaRPr>
          </a:p>
          <a:p>
            <a:pPr marL="216000" indent="-209880">
              <a:lnSpc>
                <a:spcPct val="100000"/>
              </a:lnSpc>
              <a:buClr>
                <a:srgbClr val="000000"/>
              </a:buClr>
              <a:buFont typeface="Wingdings" charset="2"/>
              <a:buChar char=""/>
            </a:pPr>
            <a:r>
              <a:rPr b="0" lang="en-US" sz="2000" spc="-1" strike="noStrike">
                <a:solidFill>
                  <a:srgbClr val="000000"/>
                </a:solidFill>
                <a:latin typeface="Manjari Bold"/>
                <a:ea typeface="Hack"/>
              </a:rPr>
              <a:t>Functions</a:t>
            </a:r>
            <a:endParaRPr b="0" lang="en-US" sz="2000" spc="-1" strike="noStrike">
              <a:latin typeface="Arial"/>
            </a:endParaRPr>
          </a:p>
          <a:p>
            <a:pPr marL="216000" indent="-209880">
              <a:lnSpc>
                <a:spcPct val="100000"/>
              </a:lnSpc>
              <a:buClr>
                <a:srgbClr val="000000"/>
              </a:buClr>
              <a:buFont typeface="Wingdings" charset="2"/>
              <a:buChar char=""/>
            </a:pPr>
            <a:r>
              <a:rPr b="0" lang="en-US" sz="2000" spc="-1" strike="noStrike">
                <a:solidFill>
                  <a:srgbClr val="000000"/>
                </a:solidFill>
                <a:latin typeface="Manjari Bold"/>
                <a:ea typeface="Hack"/>
              </a:rPr>
              <a:t>Classes</a:t>
            </a:r>
            <a:endParaRPr b="0" lang="en-US" sz="2000" spc="-1" strike="noStrike">
              <a:latin typeface="Arial"/>
            </a:endParaRPr>
          </a:p>
        </p:txBody>
      </p:sp>
      <p:pic>
        <p:nvPicPr>
          <p:cNvPr id="82" name="Picture 11" descr=""/>
          <p:cNvPicPr/>
          <p:nvPr/>
        </p:nvPicPr>
        <p:blipFill>
          <a:blip r:embed="rId1"/>
          <a:stretch/>
        </p:blipFill>
        <p:spPr>
          <a:xfrm>
            <a:off x="11110680" y="123840"/>
            <a:ext cx="924480" cy="975600"/>
          </a:xfrm>
          <a:prstGeom prst="rect">
            <a:avLst/>
          </a:prstGeom>
          <a:ln>
            <a:noFill/>
          </a:ln>
        </p:spPr>
      </p:pic>
      <p:sp>
        <p:nvSpPr>
          <p:cNvPr id="83"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4"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6"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7"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2"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96"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97"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98"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99"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00"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5"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6"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9"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2"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13"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4"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5"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6"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8"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0"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1"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81" name="CustomShape 1"/>
          <p:cNvSpPr/>
          <p:nvPr/>
        </p:nvSpPr>
        <p:spPr>
          <a:xfrm>
            <a:off x="352440" y="324000"/>
            <a:ext cx="513324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882" name="CustomShape 2"/>
          <p:cNvSpPr/>
          <p:nvPr/>
        </p:nvSpPr>
        <p:spPr>
          <a:xfrm>
            <a:off x="352440" y="1235160"/>
            <a:ext cx="147600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float</a:t>
            </a:r>
            <a:endParaRPr b="0" lang="en-US" sz="3600" spc="-1" strike="noStrike">
              <a:latin typeface="Arial"/>
            </a:endParaRPr>
          </a:p>
        </p:txBody>
      </p:sp>
      <p:sp>
        <p:nvSpPr>
          <p:cNvPr id="883"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float is a date type that stores floating point numbers, i.e. any real number to a limited precision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4.0</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`float`&gt;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&gt;&gt;&gt;import sys</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&gt;&gt;&gt;sys.getsizeof(x)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24</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884" name="Picture 11" descr=""/>
          <p:cNvPicPr/>
          <p:nvPr/>
        </p:nvPicPr>
        <p:blipFill>
          <a:blip r:embed="rId1"/>
          <a:stretch/>
        </p:blipFill>
        <p:spPr>
          <a:xfrm>
            <a:off x="11110680" y="123840"/>
            <a:ext cx="924480" cy="975600"/>
          </a:xfrm>
          <a:prstGeom prst="rect">
            <a:avLst/>
          </a:prstGeom>
          <a:ln>
            <a:noFill/>
          </a:ln>
        </p:spPr>
      </p:pic>
      <p:sp>
        <p:nvSpPr>
          <p:cNvPr id="885"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6"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7"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8"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89"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0"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1"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2"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3"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4"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5"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6"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97"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898"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899"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900"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901"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902"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3"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4"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5"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6"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7"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908"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09"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0"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11"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2"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3"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14"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915"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6"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7"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8"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19"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20"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21"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22"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23"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4" name="CustomShape 1"/>
          <p:cNvSpPr/>
          <p:nvPr/>
        </p:nvSpPr>
        <p:spPr>
          <a:xfrm>
            <a:off x="352440" y="324000"/>
            <a:ext cx="513324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925" name="CustomShape 2"/>
          <p:cNvSpPr/>
          <p:nvPr/>
        </p:nvSpPr>
        <p:spPr>
          <a:xfrm>
            <a:off x="352440" y="1235160"/>
            <a:ext cx="184176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string</a:t>
            </a:r>
            <a:endParaRPr b="0" lang="en-US" sz="3600" spc="-1" strike="noStrike">
              <a:latin typeface="Arial"/>
            </a:endParaRPr>
          </a:p>
        </p:txBody>
      </p:sp>
      <p:sp>
        <p:nvSpPr>
          <p:cNvPr id="926"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 data type used to store a sequence of characters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“my string”</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`str`&gt;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&gt;&gt;&gt;import sys</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&gt;&gt;&gt;sys.getsizeof(x)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57</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927" name="Picture 11" descr=""/>
          <p:cNvPicPr/>
          <p:nvPr/>
        </p:nvPicPr>
        <p:blipFill>
          <a:blip r:embed="rId1"/>
          <a:stretch/>
        </p:blipFill>
        <p:spPr>
          <a:xfrm>
            <a:off x="11110680" y="123840"/>
            <a:ext cx="924480" cy="975600"/>
          </a:xfrm>
          <a:prstGeom prst="rect">
            <a:avLst/>
          </a:prstGeom>
          <a:ln>
            <a:noFill/>
          </a:ln>
        </p:spPr>
      </p:pic>
      <p:sp>
        <p:nvSpPr>
          <p:cNvPr id="928"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29"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0"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1"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2"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3"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4"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5"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6"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7"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8"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39"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0"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941"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942"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943"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944"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945"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6"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7"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8"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49"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0"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951"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2"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3"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54"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5"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6"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57"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958"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59"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60"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61"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62"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63"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64"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65"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66"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41" dur="indefinite" restart="never" nodeType="tmRoot">
          <p:childTnLst>
            <p:seq>
              <p:cTn id="4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67" name="CustomShape 1"/>
          <p:cNvSpPr/>
          <p:nvPr/>
        </p:nvSpPr>
        <p:spPr>
          <a:xfrm>
            <a:off x="352440" y="324000"/>
            <a:ext cx="513324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968" name="CustomShape 2"/>
          <p:cNvSpPr/>
          <p:nvPr/>
        </p:nvSpPr>
        <p:spPr>
          <a:xfrm>
            <a:off x="352440" y="1235160"/>
            <a:ext cx="211608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casting</a:t>
            </a:r>
            <a:endParaRPr b="0" lang="en-US" sz="3600" spc="-1" strike="noStrike">
              <a:latin typeface="Arial"/>
            </a:endParaRPr>
          </a:p>
        </p:txBody>
      </p:sp>
      <p:sp>
        <p:nvSpPr>
          <p:cNvPr id="969"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Casting is the process of converting one data type to another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int(54.34)</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&gt;&gt;&gt;x = float(45)</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&gt;&gt;&gt;print(x)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&gt;&gt;&gt;print(x)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54</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45.0</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`int`&gt;</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`float`&gt;</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970" name="Picture 11" descr=""/>
          <p:cNvPicPr/>
          <p:nvPr/>
        </p:nvPicPr>
        <p:blipFill>
          <a:blip r:embed="rId1"/>
          <a:stretch/>
        </p:blipFill>
        <p:spPr>
          <a:xfrm>
            <a:off x="11110680" y="123840"/>
            <a:ext cx="924480" cy="975600"/>
          </a:xfrm>
          <a:prstGeom prst="rect">
            <a:avLst/>
          </a:prstGeom>
          <a:ln>
            <a:noFill/>
          </a:ln>
        </p:spPr>
      </p:pic>
      <p:sp>
        <p:nvSpPr>
          <p:cNvPr id="971"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2"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3"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4"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5"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6"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7"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8"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79"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80"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81"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82"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83"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984"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985"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986"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987"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988"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89"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0"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1"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2"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3"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994"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5"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6"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997"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8"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999"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00"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01"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2"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3"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4"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5"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6"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07"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08"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09"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43" dur="indefinite" restart="never" nodeType="tmRoot">
          <p:childTnLst>
            <p:seq>
              <p:cTn id="44" dur="indefinite"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10" name="CustomShape 1"/>
          <p:cNvSpPr/>
          <p:nvPr/>
        </p:nvSpPr>
        <p:spPr>
          <a:xfrm>
            <a:off x="352440" y="324000"/>
            <a:ext cx="513324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1011" name="CustomShape 2"/>
          <p:cNvSpPr/>
          <p:nvPr/>
        </p:nvSpPr>
        <p:spPr>
          <a:xfrm>
            <a:off x="352440" y="1235160"/>
            <a:ext cx="211608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casting</a:t>
            </a:r>
            <a:endParaRPr b="0" lang="en-US" sz="3600" spc="-1" strike="noStrike">
              <a:latin typeface="Arial"/>
            </a:endParaRPr>
          </a:p>
        </p:txBody>
      </p:sp>
      <p:sp>
        <p:nvSpPr>
          <p:cNvPr id="1012"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Casting can also be done with strings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int(“54”)</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&gt;&gt;&gt;x = float(“45.34”)</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&gt;&gt;&gt;print(x)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&gt;&gt;&gt;print(x)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54</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45.34</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`int`&gt;</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`float`&gt;</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013" name="Picture 11" descr=""/>
          <p:cNvPicPr/>
          <p:nvPr/>
        </p:nvPicPr>
        <p:blipFill>
          <a:blip r:embed="rId1"/>
          <a:stretch/>
        </p:blipFill>
        <p:spPr>
          <a:xfrm>
            <a:off x="11110680" y="123840"/>
            <a:ext cx="924480" cy="975600"/>
          </a:xfrm>
          <a:prstGeom prst="rect">
            <a:avLst/>
          </a:prstGeom>
          <a:ln>
            <a:noFill/>
          </a:ln>
        </p:spPr>
      </p:pic>
      <p:sp>
        <p:nvSpPr>
          <p:cNvPr id="1014"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5"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6"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7"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8"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19"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0"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1"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2"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3"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4"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5"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26"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027"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1028"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1029"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030"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031"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2"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3"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4"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5"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6"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37"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8"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39"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40"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1"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2"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43"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44"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5"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6"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7"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8"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49"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50"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51"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52"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45" dur="indefinite" restart="never" nodeType="tmRoot">
          <p:childTnLst>
            <p:seq>
              <p:cTn id="46" dur="indefinite"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53" name="CustomShape 1"/>
          <p:cNvSpPr/>
          <p:nvPr/>
        </p:nvSpPr>
        <p:spPr>
          <a:xfrm>
            <a:off x="352440" y="324000"/>
            <a:ext cx="513324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1054" name="CustomShape 2"/>
          <p:cNvSpPr/>
          <p:nvPr/>
        </p:nvSpPr>
        <p:spPr>
          <a:xfrm>
            <a:off x="352440" y="1235160"/>
            <a:ext cx="239040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boolean</a:t>
            </a:r>
            <a:endParaRPr b="0" lang="en-US" sz="3600" spc="-1" strike="noStrike">
              <a:latin typeface="Arial"/>
            </a:endParaRPr>
          </a:p>
        </p:txBody>
      </p:sp>
      <p:sp>
        <p:nvSpPr>
          <p:cNvPr id="1055"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boolean is a value that represents one of two states, True or False, being equal to 1 or 0 respectively . Note also that any number other than 0 can represent the True state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True</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&gt;&gt;&gt;x = False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&gt;&gt;&gt;print(x)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&gt;&gt;&gt;print(x)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True</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False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`bool`&gt;</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`bool`&gt;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&gt;&gt;&gt;bool(1)</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&gt;&gt;&gt;bool(0.0)</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True</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False</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056" name="Picture 11" descr=""/>
          <p:cNvPicPr/>
          <p:nvPr/>
        </p:nvPicPr>
        <p:blipFill>
          <a:blip r:embed="rId1"/>
          <a:stretch/>
        </p:blipFill>
        <p:spPr>
          <a:xfrm>
            <a:off x="11110680" y="123840"/>
            <a:ext cx="924480" cy="975600"/>
          </a:xfrm>
          <a:prstGeom prst="rect">
            <a:avLst/>
          </a:prstGeom>
          <a:ln>
            <a:noFill/>
          </a:ln>
        </p:spPr>
      </p:pic>
      <p:sp>
        <p:nvSpPr>
          <p:cNvPr id="1057"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58"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59"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0"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1"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2"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3"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4"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5"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6"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7"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8"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69"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070"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1071"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1072"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073"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074"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5"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6"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7"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8"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79"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80"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1"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2"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83"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4"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5"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86"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087"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8"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89"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90"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91"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92"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093"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94"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095"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47" dur="indefinite" restart="never" nodeType="tmRoot">
          <p:childTnLst>
            <p:seq>
              <p:cTn id="48" dur="indefinite"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96" name="CustomShape 1"/>
          <p:cNvSpPr/>
          <p:nvPr/>
        </p:nvSpPr>
        <p:spPr>
          <a:xfrm>
            <a:off x="352440" y="324000"/>
            <a:ext cx="513324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Data types -1</a:t>
            </a:r>
            <a:endParaRPr b="0" lang="en-US" sz="5000" spc="-1" strike="noStrike">
              <a:latin typeface="Arial"/>
            </a:endParaRPr>
          </a:p>
        </p:txBody>
      </p:sp>
      <p:sp>
        <p:nvSpPr>
          <p:cNvPr id="1097" name="CustomShape 2"/>
          <p:cNvSpPr/>
          <p:nvPr/>
        </p:nvSpPr>
        <p:spPr>
          <a:xfrm>
            <a:off x="352440" y="1235160"/>
            <a:ext cx="165888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None</a:t>
            </a:r>
            <a:endParaRPr b="0" lang="en-US" sz="3600" spc="-1" strike="noStrike">
              <a:latin typeface="Arial"/>
            </a:endParaRPr>
          </a:p>
        </p:txBody>
      </p:sp>
      <p:sp>
        <p:nvSpPr>
          <p:cNvPr id="1098"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None is a reserved keyword in python used to define a no value . None is not the same as 0, False, or an empty string. None is a data type of its own (Nonetype) and only None can be None .</a:t>
            </a:r>
            <a:endParaRPr b="0" lang="en-US" sz="22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&gt;&gt;&gt;x = None</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&gt;&gt;&gt;None == None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&gt;&gt;&gt;type(x)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True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&lt;class `Nonetype`&gt;</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&gt;&gt;&gt;None != None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&gt;&gt;&gt;bool(x)</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False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False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&gt;&gt;&gt;None == False</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False</a:t>
            </a: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099" name="Picture 11" descr=""/>
          <p:cNvPicPr/>
          <p:nvPr/>
        </p:nvPicPr>
        <p:blipFill>
          <a:blip r:embed="rId1"/>
          <a:stretch/>
        </p:blipFill>
        <p:spPr>
          <a:xfrm>
            <a:off x="11110680" y="123840"/>
            <a:ext cx="924480" cy="975600"/>
          </a:xfrm>
          <a:prstGeom prst="rect">
            <a:avLst/>
          </a:prstGeom>
          <a:ln>
            <a:noFill/>
          </a:ln>
        </p:spPr>
      </p:pic>
      <p:sp>
        <p:nvSpPr>
          <p:cNvPr id="1100"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1"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2"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3"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4"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5"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6"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7"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8"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09"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0"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1"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2"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113"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1114"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1115"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116"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117"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8"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19"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0"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1"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2"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123"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4"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5"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26"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7"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28"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29"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130"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1"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2"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3"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4"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5"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36"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37"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38"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49" dur="indefinite" restart="never" nodeType="tmRoot">
          <p:childTnLst>
            <p:seq>
              <p:cTn id="50" dur="indefinite"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39" name="CustomShape 1"/>
          <p:cNvSpPr/>
          <p:nvPr/>
        </p:nvSpPr>
        <p:spPr>
          <a:xfrm>
            <a:off x="352440" y="324000"/>
            <a:ext cx="815148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A</a:t>
            </a:r>
            <a:r>
              <a:rPr b="1" lang="en-US" sz="5000" spc="-1" strike="noStrike">
                <a:solidFill>
                  <a:srgbClr val="d92027"/>
                </a:solidFill>
                <a:latin typeface="Hack"/>
                <a:ea typeface="Hack"/>
              </a:rPr>
              <a:t>r</a:t>
            </a:r>
            <a:r>
              <a:rPr b="1" lang="en-US" sz="5000" spc="-1" strike="noStrike">
                <a:solidFill>
                  <a:srgbClr val="d92027"/>
                </a:solidFill>
                <a:latin typeface="Hack"/>
                <a:ea typeface="Hack"/>
              </a:rPr>
              <a:t>i</a:t>
            </a:r>
            <a:r>
              <a:rPr b="1" lang="en-US" sz="5000" spc="-1" strike="noStrike">
                <a:solidFill>
                  <a:srgbClr val="d92027"/>
                </a:solidFill>
                <a:latin typeface="Hack"/>
                <a:ea typeface="Hack"/>
              </a:rPr>
              <a:t>t</a:t>
            </a:r>
            <a:r>
              <a:rPr b="1" lang="en-US" sz="5000" spc="-1" strike="noStrike">
                <a:solidFill>
                  <a:srgbClr val="d92027"/>
                </a:solidFill>
                <a:latin typeface="Hack"/>
                <a:ea typeface="Hack"/>
              </a:rPr>
              <a:t>h</a:t>
            </a:r>
            <a:r>
              <a:rPr b="1" lang="en-US" sz="5000" spc="-1" strike="noStrike">
                <a:solidFill>
                  <a:srgbClr val="d92027"/>
                </a:solidFill>
                <a:latin typeface="Hack"/>
                <a:ea typeface="Hack"/>
              </a:rPr>
              <a:t>m</a:t>
            </a:r>
            <a:r>
              <a:rPr b="1" lang="en-US" sz="5000" spc="-1" strike="noStrike">
                <a:solidFill>
                  <a:srgbClr val="d92027"/>
                </a:solidFill>
                <a:latin typeface="Hack"/>
                <a:ea typeface="Hack"/>
              </a:rPr>
              <a:t>e</a:t>
            </a:r>
            <a:r>
              <a:rPr b="1" lang="en-US" sz="5000" spc="-1" strike="noStrike">
                <a:solidFill>
                  <a:srgbClr val="d92027"/>
                </a:solidFill>
                <a:latin typeface="Hack"/>
                <a:ea typeface="Hack"/>
              </a:rPr>
              <a:t>t</a:t>
            </a:r>
            <a:r>
              <a:rPr b="1" lang="en-US" sz="5000" spc="-1" strike="noStrike">
                <a:solidFill>
                  <a:srgbClr val="d92027"/>
                </a:solidFill>
                <a:latin typeface="Hack"/>
                <a:ea typeface="Hack"/>
              </a:rPr>
              <a:t>i</a:t>
            </a:r>
            <a:r>
              <a:rPr b="1" lang="en-US" sz="5000" spc="-1" strike="noStrike">
                <a:solidFill>
                  <a:srgbClr val="d92027"/>
                </a:solidFill>
                <a:latin typeface="Hack"/>
                <a:ea typeface="Hack"/>
              </a:rPr>
              <a:t>c </a:t>
            </a:r>
            <a:r>
              <a:rPr b="1" lang="en-US" sz="5000" spc="-1" strike="noStrike">
                <a:solidFill>
                  <a:srgbClr val="d92027"/>
                </a:solidFill>
                <a:latin typeface="Hack"/>
                <a:ea typeface="Hack"/>
              </a:rPr>
              <a:t>o</a:t>
            </a:r>
            <a:r>
              <a:rPr b="1" lang="en-US" sz="5000" spc="-1" strike="noStrike">
                <a:solidFill>
                  <a:srgbClr val="d92027"/>
                </a:solidFill>
                <a:latin typeface="Hack"/>
                <a:ea typeface="Hack"/>
              </a:rPr>
              <a:t>p</a:t>
            </a:r>
            <a:r>
              <a:rPr b="1" lang="en-US" sz="5000" spc="-1" strike="noStrike">
                <a:solidFill>
                  <a:srgbClr val="d92027"/>
                </a:solidFill>
                <a:latin typeface="Hack"/>
                <a:ea typeface="Hack"/>
              </a:rPr>
              <a:t>e</a:t>
            </a:r>
            <a:r>
              <a:rPr b="1" lang="en-US" sz="5000" spc="-1" strike="noStrike">
                <a:solidFill>
                  <a:srgbClr val="d92027"/>
                </a:solidFill>
                <a:latin typeface="Hack"/>
                <a:ea typeface="Hack"/>
              </a:rPr>
              <a:t>r</a:t>
            </a:r>
            <a:r>
              <a:rPr b="1" lang="en-US" sz="5000" spc="-1" strike="noStrike">
                <a:solidFill>
                  <a:srgbClr val="d92027"/>
                </a:solidFill>
                <a:latin typeface="Hack"/>
                <a:ea typeface="Hack"/>
              </a:rPr>
              <a:t>a</a:t>
            </a:r>
            <a:r>
              <a:rPr b="1" lang="en-US" sz="5000" spc="-1" strike="noStrike">
                <a:solidFill>
                  <a:srgbClr val="d92027"/>
                </a:solidFill>
                <a:latin typeface="Hack"/>
                <a:ea typeface="Hack"/>
              </a:rPr>
              <a:t>t</a:t>
            </a:r>
            <a:r>
              <a:rPr b="1" lang="en-US" sz="5000" spc="-1" strike="noStrike">
                <a:solidFill>
                  <a:srgbClr val="d92027"/>
                </a:solidFill>
                <a:latin typeface="Hack"/>
                <a:ea typeface="Hack"/>
              </a:rPr>
              <a:t>i</a:t>
            </a:r>
            <a:r>
              <a:rPr b="1" lang="en-US" sz="5000" spc="-1" strike="noStrike">
                <a:solidFill>
                  <a:srgbClr val="d92027"/>
                </a:solidFill>
                <a:latin typeface="Hack"/>
                <a:ea typeface="Hack"/>
              </a:rPr>
              <a:t>o</a:t>
            </a:r>
            <a:r>
              <a:rPr b="1" lang="en-US" sz="5000" spc="-1" strike="noStrike">
                <a:solidFill>
                  <a:srgbClr val="d92027"/>
                </a:solidFill>
                <a:latin typeface="Hack"/>
                <a:ea typeface="Hack"/>
              </a:rPr>
              <a:t>n</a:t>
            </a:r>
            <a:r>
              <a:rPr b="1" lang="en-US" sz="5000" spc="-1" strike="noStrike">
                <a:solidFill>
                  <a:srgbClr val="d92027"/>
                </a:solidFill>
                <a:latin typeface="Hack"/>
                <a:ea typeface="Hack"/>
              </a:rPr>
              <a:t>s</a:t>
            </a:r>
            <a:endParaRPr b="0" lang="en-US" sz="5000" spc="-1" strike="noStrike">
              <a:latin typeface="Arial"/>
            </a:endParaRPr>
          </a:p>
        </p:txBody>
      </p:sp>
      <p:sp>
        <p:nvSpPr>
          <p:cNvPr id="1140" name="CustomShape 2"/>
          <p:cNvSpPr/>
          <p:nvPr/>
        </p:nvSpPr>
        <p:spPr>
          <a:xfrm>
            <a:off x="352440" y="1235160"/>
            <a:ext cx="248220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A</a:t>
            </a:r>
            <a:r>
              <a:rPr b="1" lang="en-US" sz="3600" spc="-1" strike="noStrike">
                <a:solidFill>
                  <a:srgbClr val="46484a"/>
                </a:solidFill>
                <a:latin typeface="Hack"/>
                <a:ea typeface="Hack"/>
              </a:rPr>
              <a:t>d</a:t>
            </a:r>
            <a:r>
              <a:rPr b="1" lang="en-US" sz="3600" spc="-1" strike="noStrike">
                <a:solidFill>
                  <a:srgbClr val="46484a"/>
                </a:solidFill>
                <a:latin typeface="Hack"/>
                <a:ea typeface="Hack"/>
              </a:rPr>
              <a:t>di</a:t>
            </a:r>
            <a:r>
              <a:rPr b="1" lang="en-US" sz="3600" spc="-1" strike="noStrike">
                <a:solidFill>
                  <a:srgbClr val="46484a"/>
                </a:solidFill>
                <a:latin typeface="Hack"/>
                <a:ea typeface="Hack"/>
              </a:rPr>
              <a:t>ti</a:t>
            </a:r>
            <a:r>
              <a:rPr b="1" lang="en-US" sz="3600" spc="-1" strike="noStrike">
                <a:solidFill>
                  <a:srgbClr val="46484a"/>
                </a:solidFill>
                <a:latin typeface="Hack"/>
                <a:ea typeface="Hack"/>
              </a:rPr>
              <a:t>o</a:t>
            </a:r>
            <a:r>
              <a:rPr b="1" lang="en-US" sz="3600" spc="-1" strike="noStrike">
                <a:solidFill>
                  <a:srgbClr val="46484a"/>
                </a:solidFill>
                <a:latin typeface="Hack"/>
                <a:ea typeface="Hack"/>
              </a:rPr>
              <a:t>n</a:t>
            </a:r>
            <a:endParaRPr b="0" lang="en-US" sz="3600" spc="-1" strike="noStrike">
              <a:latin typeface="Arial"/>
            </a:endParaRPr>
          </a:p>
        </p:txBody>
      </p:sp>
      <p:sp>
        <p:nvSpPr>
          <p:cNvPr id="1141"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gn="ct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142" name="Picture 11" descr=""/>
          <p:cNvPicPr/>
          <p:nvPr/>
        </p:nvPicPr>
        <p:blipFill>
          <a:blip r:embed="rId1"/>
          <a:stretch/>
        </p:blipFill>
        <p:spPr>
          <a:xfrm>
            <a:off x="11110680" y="123840"/>
            <a:ext cx="924480" cy="975600"/>
          </a:xfrm>
          <a:prstGeom prst="rect">
            <a:avLst/>
          </a:prstGeom>
          <a:ln>
            <a:noFill/>
          </a:ln>
        </p:spPr>
      </p:pic>
      <p:sp>
        <p:nvSpPr>
          <p:cNvPr id="1143"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44"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45"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46"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47"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48"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49"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50"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51"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52"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53"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54"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55"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156"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1157"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1158"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a:t>
            </a:r>
            <a:r>
              <a:rPr b="1" lang="en-US" sz="1800" spc="-1" strike="noStrike">
                <a:solidFill>
                  <a:srgbClr val="000000"/>
                </a:solidFill>
                <a:latin typeface="Hack"/>
                <a:ea typeface="Hack"/>
              </a:rPr>
              <a:t>w </a:t>
            </a:r>
            <a:r>
              <a:rPr b="1" lang="en-US" sz="1800" spc="-1" strike="noStrike">
                <a:solidFill>
                  <a:srgbClr val="000000"/>
                </a:solidFill>
                <a:latin typeface="Hack"/>
                <a:ea typeface="Hack"/>
              </a:rPr>
              <a:t>Thr</a:t>
            </a:r>
            <a:r>
              <a:rPr b="1" lang="en-US" sz="1800" spc="-1" strike="noStrike">
                <a:solidFill>
                  <a:srgbClr val="000000"/>
                </a:solidFill>
                <a:latin typeface="Hack"/>
                <a:ea typeface="Hack"/>
              </a:rPr>
              <a:t>oug</a:t>
            </a:r>
            <a:r>
              <a:rPr b="1" lang="en-US" sz="1800" spc="-1" strike="noStrike">
                <a:solidFill>
                  <a:srgbClr val="000000"/>
                </a:solidFill>
                <a:latin typeface="Hack"/>
                <a:ea typeface="Hack"/>
              </a:rPr>
              <a:t>h</a:t>
            </a:r>
            <a:endParaRPr b="0" lang="en-US" sz="1800" spc="-1" strike="noStrike">
              <a:latin typeface="Arial"/>
            </a:endParaRPr>
          </a:p>
        </p:txBody>
      </p:sp>
      <p:pic>
        <p:nvPicPr>
          <p:cNvPr id="1159"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160"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61"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62"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63"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64"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65"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166"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67"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68"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69"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0"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1"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72"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173"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4"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5"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6"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7"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8"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79"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80"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81"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182" name="TextShape 40"/>
          <p:cNvSpPr txBox="1"/>
          <p:nvPr/>
        </p:nvSpPr>
        <p:spPr>
          <a:xfrm>
            <a:off x="4517280" y="563760"/>
            <a:ext cx="3157200" cy="5785560"/>
          </a:xfrm>
          <a:prstGeom prst="rect">
            <a:avLst/>
          </a:prstGeom>
          <a:noFill/>
          <a:ln>
            <a:noFill/>
          </a:ln>
        </p:spPr>
        <p:txBody>
          <a:bodyPr lIns="90000" rIns="90000" tIns="45000" bIns="45000"/>
          <a:p>
            <a:pPr algn="ctr"/>
            <a:r>
              <a:rPr b="0" lang="en-US" sz="40140" spc="-1" strike="noStrike">
                <a:solidFill>
                  <a:srgbClr val="00b274"/>
                </a:solidFill>
                <a:latin typeface="Arial"/>
              </a:rPr>
              <a:t>+</a:t>
            </a:r>
            <a:endParaRPr b="0" lang="en-US" sz="40140" spc="-1" strike="noStrike">
              <a:solidFill>
                <a:srgbClr val="00b274"/>
              </a:solidFill>
              <a:latin typeface="Arial"/>
            </a:endParaRPr>
          </a:p>
        </p:txBody>
      </p:sp>
    </p:spTree>
  </p:cSld>
  <p:timing>
    <p:tnLst>
      <p:par>
        <p:cTn id="51" dur="indefinite" restart="never" nodeType="tmRoot">
          <p:childTnLst>
            <p:seq>
              <p:cTn id="52" dur="indefinite" nodeType="mainSeq"/>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83" name="CustomShape 1"/>
          <p:cNvSpPr/>
          <p:nvPr/>
        </p:nvSpPr>
        <p:spPr>
          <a:xfrm>
            <a:off x="352440" y="324000"/>
            <a:ext cx="815148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Arithmetic </a:t>
            </a:r>
            <a:r>
              <a:rPr b="1" lang="en-US" sz="5000" spc="-1" strike="noStrike">
                <a:solidFill>
                  <a:srgbClr val="d92027"/>
                </a:solidFill>
                <a:latin typeface="Hack"/>
                <a:ea typeface="Hack"/>
              </a:rPr>
              <a:t>operations</a:t>
            </a:r>
            <a:endParaRPr b="0" lang="en-US" sz="5000" spc="-1" strike="noStrike">
              <a:latin typeface="Arial"/>
            </a:endParaRPr>
          </a:p>
        </p:txBody>
      </p:sp>
      <p:sp>
        <p:nvSpPr>
          <p:cNvPr id="1184" name="CustomShape 2"/>
          <p:cNvSpPr/>
          <p:nvPr/>
        </p:nvSpPr>
        <p:spPr>
          <a:xfrm>
            <a:off x="352440" y="1235160"/>
            <a:ext cx="330516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Subtraction</a:t>
            </a:r>
            <a:endParaRPr b="0" lang="en-US" sz="3600" spc="-1" strike="noStrike">
              <a:latin typeface="Arial"/>
            </a:endParaRPr>
          </a:p>
        </p:txBody>
      </p:sp>
      <p:sp>
        <p:nvSpPr>
          <p:cNvPr id="1185"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gn="ct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186" name="Picture 11" descr=""/>
          <p:cNvPicPr/>
          <p:nvPr/>
        </p:nvPicPr>
        <p:blipFill>
          <a:blip r:embed="rId1"/>
          <a:stretch/>
        </p:blipFill>
        <p:spPr>
          <a:xfrm>
            <a:off x="11110680" y="123840"/>
            <a:ext cx="924480" cy="975600"/>
          </a:xfrm>
          <a:prstGeom prst="rect">
            <a:avLst/>
          </a:prstGeom>
          <a:ln>
            <a:noFill/>
          </a:ln>
        </p:spPr>
      </p:pic>
      <p:sp>
        <p:nvSpPr>
          <p:cNvPr id="1187"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88"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89"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0"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1"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2"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3"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4"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5"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6"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7"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8"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199"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200"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1201"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1202"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203"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204"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05"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06"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07"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08"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09"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210"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11"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12"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13"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14"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15"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16"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217"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18"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19"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20"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21"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22"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23"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24"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25"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26" name="TextShape 40"/>
          <p:cNvSpPr txBox="1"/>
          <p:nvPr/>
        </p:nvSpPr>
        <p:spPr>
          <a:xfrm>
            <a:off x="5156640" y="563760"/>
            <a:ext cx="1878480" cy="5785560"/>
          </a:xfrm>
          <a:prstGeom prst="rect">
            <a:avLst/>
          </a:prstGeom>
          <a:noFill/>
          <a:ln>
            <a:noFill/>
          </a:ln>
        </p:spPr>
        <p:txBody>
          <a:bodyPr lIns="90000" rIns="90000" tIns="45000" bIns="45000"/>
          <a:p>
            <a:pPr algn="ctr"/>
            <a:r>
              <a:rPr b="0" lang="en-US" sz="40140" spc="-1" strike="noStrike">
                <a:solidFill>
                  <a:srgbClr val="f04e4d"/>
                </a:solidFill>
                <a:latin typeface="Arial"/>
              </a:rPr>
              <a:t>-</a:t>
            </a:r>
            <a:endParaRPr b="0" lang="en-US" sz="40140" spc="-1" strike="noStrike">
              <a:solidFill>
                <a:srgbClr val="f04e4d"/>
              </a:solidFill>
              <a:latin typeface="Arial"/>
            </a:endParaRPr>
          </a:p>
        </p:txBody>
      </p:sp>
    </p:spTree>
  </p:cSld>
  <p:timing>
    <p:tnLst>
      <p:par>
        <p:cTn id="53" dur="indefinite" restart="never" nodeType="tmRoot">
          <p:childTnLst>
            <p:seq>
              <p:cTn id="54" dur="indefinite" nodeType="mainSeq"/>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27" name="CustomShape 1"/>
          <p:cNvSpPr/>
          <p:nvPr/>
        </p:nvSpPr>
        <p:spPr>
          <a:xfrm>
            <a:off x="352440" y="324000"/>
            <a:ext cx="815148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Arithmetic operations</a:t>
            </a:r>
            <a:endParaRPr b="0" lang="en-US" sz="5000" spc="-1" strike="noStrike">
              <a:latin typeface="Arial"/>
            </a:endParaRPr>
          </a:p>
        </p:txBody>
      </p:sp>
      <p:sp>
        <p:nvSpPr>
          <p:cNvPr id="1228" name="CustomShape 2"/>
          <p:cNvSpPr/>
          <p:nvPr/>
        </p:nvSpPr>
        <p:spPr>
          <a:xfrm>
            <a:off x="352440" y="1235160"/>
            <a:ext cx="385380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Multiplication</a:t>
            </a:r>
            <a:endParaRPr b="0" lang="en-US" sz="3600" spc="-1" strike="noStrike">
              <a:latin typeface="Arial"/>
            </a:endParaRPr>
          </a:p>
        </p:txBody>
      </p:sp>
      <p:sp>
        <p:nvSpPr>
          <p:cNvPr id="1229"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gn="ct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230" name="Picture 11" descr=""/>
          <p:cNvPicPr/>
          <p:nvPr/>
        </p:nvPicPr>
        <p:blipFill>
          <a:blip r:embed="rId1"/>
          <a:stretch/>
        </p:blipFill>
        <p:spPr>
          <a:xfrm>
            <a:off x="11110680" y="123840"/>
            <a:ext cx="924480" cy="975600"/>
          </a:xfrm>
          <a:prstGeom prst="rect">
            <a:avLst/>
          </a:prstGeom>
          <a:ln>
            <a:noFill/>
          </a:ln>
        </p:spPr>
      </p:pic>
      <p:sp>
        <p:nvSpPr>
          <p:cNvPr id="1231"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32"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33"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34"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35"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36"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37"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38"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39"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40"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41"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42"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43"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244"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1245"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1246"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247"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248"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49"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50"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51"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52"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53"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254"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55"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56"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57"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58"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59"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60"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261"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62"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63"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64"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65"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66"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67"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68"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69"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270" name="TextShape 40"/>
          <p:cNvSpPr txBox="1"/>
          <p:nvPr/>
        </p:nvSpPr>
        <p:spPr>
          <a:xfrm>
            <a:off x="5013360" y="1535760"/>
            <a:ext cx="2165040" cy="5785560"/>
          </a:xfrm>
          <a:prstGeom prst="rect">
            <a:avLst/>
          </a:prstGeom>
          <a:noFill/>
          <a:ln>
            <a:noFill/>
          </a:ln>
        </p:spPr>
        <p:txBody>
          <a:bodyPr lIns="90000" rIns="90000" tIns="45000" bIns="45000"/>
          <a:p>
            <a:pPr algn="ctr"/>
            <a:r>
              <a:rPr b="0" lang="en-US" sz="40140" spc="-1" strike="noStrike">
                <a:solidFill>
                  <a:srgbClr val="454fa1"/>
                </a:solidFill>
                <a:latin typeface="Arial"/>
              </a:rPr>
              <a:t>*</a:t>
            </a:r>
            <a:endParaRPr b="0" lang="en-US" sz="40140" spc="-1" strike="noStrike">
              <a:solidFill>
                <a:srgbClr val="454fa1"/>
              </a:solidFill>
              <a:latin typeface="Arial"/>
            </a:endParaRPr>
          </a:p>
        </p:txBody>
      </p:sp>
      <p:sp>
        <p:nvSpPr>
          <p:cNvPr id="1271" name="TextShape 41"/>
          <p:cNvSpPr txBox="1"/>
          <p:nvPr/>
        </p:nvSpPr>
        <p:spPr>
          <a:xfrm>
            <a:off x="1839600" y="5236560"/>
            <a:ext cx="8512560" cy="358560"/>
          </a:xfrm>
          <a:prstGeom prst="rect">
            <a:avLst/>
          </a:prstGeom>
          <a:noFill/>
          <a:ln>
            <a:noFill/>
          </a:ln>
        </p:spPr>
        <p:txBody>
          <a:bodyPr lIns="90000" rIns="90000" tIns="45000" bIns="45000"/>
          <a:p>
            <a:r>
              <a:rPr b="0" lang="en-US" sz="1800" spc="-1" strike="noStrike">
                <a:solidFill>
                  <a:srgbClr val="ce181e"/>
                </a:solidFill>
                <a:latin typeface="Manjari Bold"/>
              </a:rPr>
              <a:t>strings can also be multiplied by an integer n resulting a repeated string n times</a:t>
            </a:r>
            <a:endParaRPr b="0" lang="en-US" sz="1800" spc="-1" strike="noStrike">
              <a:latin typeface="Arial"/>
            </a:endParaRPr>
          </a:p>
        </p:txBody>
      </p:sp>
    </p:spTree>
  </p:cSld>
  <p:timing>
    <p:tnLst>
      <p:par>
        <p:cTn id="55" dur="indefinite" restart="never" nodeType="tmRoot">
          <p:childTnLst>
            <p:seq>
              <p:cTn id="56" dur="indefinite" nodeType="mainSeq"/>
              <p:prevCondLst>
                <p:cond delay="0" evt="onPrev">
                  <p:tgtEl>
                    <p:sldTgt/>
                  </p:tgtEl>
                </p:cond>
              </p:prevCondLst>
              <p:nextCondLst>
                <p:cond delay="0" evt="onNext">
                  <p:tgtEl>
                    <p:sldTgt/>
                  </p:tgtEl>
                </p:cond>
              </p:nextCondLst>
            </p:seq>
          </p:childTnLst>
        </p:cTn>
      </p:par>
    </p:tnLst>
  </p:timing>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72" name="CustomShape 1"/>
          <p:cNvSpPr/>
          <p:nvPr/>
        </p:nvSpPr>
        <p:spPr>
          <a:xfrm>
            <a:off x="352440" y="324000"/>
            <a:ext cx="815148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Arithmetic operations</a:t>
            </a:r>
            <a:endParaRPr b="0" lang="en-US" sz="5000" spc="-1" strike="noStrike">
              <a:latin typeface="Arial"/>
            </a:endParaRPr>
          </a:p>
        </p:txBody>
      </p:sp>
      <p:sp>
        <p:nvSpPr>
          <p:cNvPr id="1273" name="CustomShape 2"/>
          <p:cNvSpPr/>
          <p:nvPr/>
        </p:nvSpPr>
        <p:spPr>
          <a:xfrm>
            <a:off x="352440" y="1235160"/>
            <a:ext cx="229932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Division</a:t>
            </a:r>
            <a:endParaRPr b="0" lang="en-US" sz="3600" spc="-1" strike="noStrike">
              <a:latin typeface="Arial"/>
            </a:endParaRPr>
          </a:p>
        </p:txBody>
      </p:sp>
      <p:sp>
        <p:nvSpPr>
          <p:cNvPr id="1274"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gn="ct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275" name="Picture 11" descr=""/>
          <p:cNvPicPr/>
          <p:nvPr/>
        </p:nvPicPr>
        <p:blipFill>
          <a:blip r:embed="rId1"/>
          <a:stretch/>
        </p:blipFill>
        <p:spPr>
          <a:xfrm>
            <a:off x="11110680" y="123840"/>
            <a:ext cx="924480" cy="975600"/>
          </a:xfrm>
          <a:prstGeom prst="rect">
            <a:avLst/>
          </a:prstGeom>
          <a:ln>
            <a:noFill/>
          </a:ln>
        </p:spPr>
      </p:pic>
      <p:sp>
        <p:nvSpPr>
          <p:cNvPr id="1276"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77"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78"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79"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0"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1"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2"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3"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4"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5"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6"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7"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8"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289"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1290"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1291"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292"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293"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94"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95"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96"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97"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98"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299"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00"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01"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02"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03"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04"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05"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306"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07"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08"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09"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10"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11"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12"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13"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14"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15" name="TextShape 40"/>
          <p:cNvSpPr txBox="1"/>
          <p:nvPr/>
        </p:nvSpPr>
        <p:spPr>
          <a:xfrm>
            <a:off x="5431680" y="1103760"/>
            <a:ext cx="1328400" cy="4703400"/>
          </a:xfrm>
          <a:prstGeom prst="rect">
            <a:avLst/>
          </a:prstGeom>
          <a:noFill/>
          <a:ln>
            <a:noFill/>
          </a:ln>
        </p:spPr>
        <p:txBody>
          <a:bodyPr lIns="90000" rIns="90000" tIns="45000" bIns="45000"/>
          <a:p>
            <a:pPr algn="ctr"/>
            <a:r>
              <a:rPr b="0" lang="en-US" sz="32520" spc="-1" strike="noStrike">
                <a:solidFill>
                  <a:srgbClr val="680059"/>
                </a:solidFill>
                <a:latin typeface="Arial"/>
              </a:rPr>
              <a:t>/</a:t>
            </a:r>
            <a:endParaRPr b="0" lang="en-US" sz="32520" spc="-1" strike="noStrike">
              <a:solidFill>
                <a:srgbClr val="680059"/>
              </a:solidFill>
              <a:latin typeface="Arial"/>
            </a:endParaRPr>
          </a:p>
        </p:txBody>
      </p:sp>
      <p:sp>
        <p:nvSpPr>
          <p:cNvPr id="1316" name="TextShape 41"/>
          <p:cNvSpPr txBox="1"/>
          <p:nvPr/>
        </p:nvSpPr>
        <p:spPr>
          <a:xfrm>
            <a:off x="2695320" y="5452560"/>
            <a:ext cx="6801120" cy="358560"/>
          </a:xfrm>
          <a:prstGeom prst="rect">
            <a:avLst/>
          </a:prstGeom>
          <a:noFill/>
          <a:ln>
            <a:noFill/>
          </a:ln>
        </p:spPr>
        <p:txBody>
          <a:bodyPr lIns="90000" rIns="90000" tIns="45000" bIns="45000"/>
          <a:p>
            <a:r>
              <a:rPr b="0" lang="en-US" sz="1800" spc="-1" strike="noStrike">
                <a:solidFill>
                  <a:srgbClr val="ce181e"/>
                </a:solidFill>
                <a:latin typeface="Manjari Bold"/>
              </a:rPr>
              <a:t>For integer division we use double slash instead of a single one</a:t>
            </a:r>
            <a:endParaRPr b="0" lang="en-US" sz="1800" spc="-1" strike="noStrike">
              <a:latin typeface="Arial"/>
            </a:endParaRPr>
          </a:p>
        </p:txBody>
      </p:sp>
    </p:spTree>
  </p:cSld>
  <p:timing>
    <p:tnLst>
      <p:par>
        <p:cTn id="57" dur="indefinite" restart="never" nodeType="tmRoot">
          <p:childTnLst>
            <p:seq>
              <p:cTn id="58"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2" name="CustomShape 1"/>
          <p:cNvSpPr/>
          <p:nvPr/>
        </p:nvSpPr>
        <p:spPr>
          <a:xfrm>
            <a:off x="352440" y="324000"/>
            <a:ext cx="531396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About Python</a:t>
            </a:r>
            <a:endParaRPr b="0" lang="en-US" sz="5000" spc="-1" strike="noStrike">
              <a:latin typeface="Arial"/>
            </a:endParaRPr>
          </a:p>
        </p:txBody>
      </p:sp>
      <p:sp>
        <p:nvSpPr>
          <p:cNvPr id="123" name="CustomShape 2"/>
          <p:cNvSpPr/>
          <p:nvPr/>
        </p:nvSpPr>
        <p:spPr>
          <a:xfrm>
            <a:off x="352440" y="1235160"/>
            <a:ext cx="220500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History</a:t>
            </a:r>
            <a:endParaRPr b="0" lang="en-US" sz="3600" spc="-1" strike="noStrike">
              <a:latin typeface="Arial"/>
            </a:endParaRPr>
          </a:p>
        </p:txBody>
      </p:sp>
      <p:pic>
        <p:nvPicPr>
          <p:cNvPr id="124" name="" descr=""/>
          <p:cNvPicPr/>
          <p:nvPr/>
        </p:nvPicPr>
        <p:blipFill>
          <a:blip r:embed="rId1"/>
          <a:stretch/>
        </p:blipFill>
        <p:spPr>
          <a:xfrm>
            <a:off x="9561600" y="3657600"/>
            <a:ext cx="2137680" cy="2137680"/>
          </a:xfrm>
          <a:prstGeom prst="rect">
            <a:avLst/>
          </a:prstGeom>
          <a:ln>
            <a:noFill/>
          </a:ln>
        </p:spPr>
      </p:pic>
      <p:sp>
        <p:nvSpPr>
          <p:cNvPr id="125"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is a general-purpose programming language first introduced in 1991 by Guido van Rossum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 </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With python 2.0 being released in 2000 , and python 3.0 released in 2008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It is a high-level and dynamically typed language with garbage-</a:t>
            </a: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collection feature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126" name="Picture 11" descr=""/>
          <p:cNvPicPr/>
          <p:nvPr/>
        </p:nvPicPr>
        <p:blipFill>
          <a:blip r:embed="rId2"/>
          <a:stretch/>
        </p:blipFill>
        <p:spPr>
          <a:xfrm>
            <a:off x="11110680" y="123840"/>
            <a:ext cx="924480" cy="975600"/>
          </a:xfrm>
          <a:prstGeom prst="rect">
            <a:avLst/>
          </a:prstGeom>
          <a:ln>
            <a:noFill/>
          </a:ln>
        </p:spPr>
      </p:pic>
      <p:sp>
        <p:nvSpPr>
          <p:cNvPr id="127"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8"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9"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0"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1"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3"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5"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6"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8"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9"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40" name="Picture 12" descr=""/>
          <p:cNvPicPr/>
          <p:nvPr/>
        </p:nvPicPr>
        <p:blipFill>
          <a:blip r:embed="rId3"/>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141" name="Picture 13" descr=""/>
          <p:cNvPicPr/>
          <p:nvPr/>
        </p:nvPicPr>
        <p:blipFill>
          <a:blip r:embed="rId4"/>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142"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43" name="Picture 14" descr=""/>
          <p:cNvPicPr/>
          <p:nvPr/>
        </p:nvPicPr>
        <p:blipFill>
          <a:blip r:embed="rId5"/>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44"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5"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6"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7"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8"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9"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50"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1"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2"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53"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4"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5"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56"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57"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8"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9"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0"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1"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2"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63"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64"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65"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17" name="CustomShape 1"/>
          <p:cNvSpPr/>
          <p:nvPr/>
        </p:nvSpPr>
        <p:spPr>
          <a:xfrm>
            <a:off x="352440" y="324000"/>
            <a:ext cx="815148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Arithmetic operations</a:t>
            </a:r>
            <a:endParaRPr b="0" lang="en-US" sz="5000" spc="-1" strike="noStrike">
              <a:latin typeface="Arial"/>
            </a:endParaRPr>
          </a:p>
        </p:txBody>
      </p:sp>
      <p:sp>
        <p:nvSpPr>
          <p:cNvPr id="1318" name="CustomShape 2"/>
          <p:cNvSpPr/>
          <p:nvPr/>
        </p:nvSpPr>
        <p:spPr>
          <a:xfrm>
            <a:off x="352440" y="1235160"/>
            <a:ext cx="211644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Modulo </a:t>
            </a:r>
            <a:endParaRPr b="0" lang="en-US" sz="3600" spc="-1" strike="noStrike">
              <a:latin typeface="Arial"/>
            </a:endParaRPr>
          </a:p>
        </p:txBody>
      </p:sp>
      <p:sp>
        <p:nvSpPr>
          <p:cNvPr id="1319"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gn="ct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320" name="Picture 11" descr=""/>
          <p:cNvPicPr/>
          <p:nvPr/>
        </p:nvPicPr>
        <p:blipFill>
          <a:blip r:embed="rId1"/>
          <a:stretch/>
        </p:blipFill>
        <p:spPr>
          <a:xfrm>
            <a:off x="11110680" y="123840"/>
            <a:ext cx="924480" cy="975600"/>
          </a:xfrm>
          <a:prstGeom prst="rect">
            <a:avLst/>
          </a:prstGeom>
          <a:ln>
            <a:noFill/>
          </a:ln>
        </p:spPr>
      </p:pic>
      <p:sp>
        <p:nvSpPr>
          <p:cNvPr id="1321"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2"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3"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4"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5"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6"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7"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8"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29"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30"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31"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32"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33"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334"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1335"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1336"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337"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338"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39"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0"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1"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2"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3"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344"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5"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6"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47"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8"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9"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50"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351"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52"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53"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54"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55"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56"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57"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58"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59"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60" name="TextShape 40"/>
          <p:cNvSpPr txBox="1"/>
          <p:nvPr/>
        </p:nvSpPr>
        <p:spPr>
          <a:xfrm>
            <a:off x="4169160" y="1103760"/>
            <a:ext cx="3853440" cy="4703400"/>
          </a:xfrm>
          <a:prstGeom prst="rect">
            <a:avLst/>
          </a:prstGeom>
          <a:noFill/>
          <a:ln>
            <a:noFill/>
          </a:ln>
        </p:spPr>
        <p:txBody>
          <a:bodyPr lIns="90000" rIns="90000" tIns="45000" bIns="45000"/>
          <a:p>
            <a:pPr algn="ctr"/>
            <a:r>
              <a:rPr b="0" lang="en-US" sz="32520" spc="-1" strike="noStrike">
                <a:solidFill>
                  <a:srgbClr val="f58220"/>
                </a:solidFill>
                <a:latin typeface="Arial"/>
              </a:rPr>
              <a:t>%</a:t>
            </a:r>
            <a:endParaRPr b="0" lang="en-US" sz="32520" spc="-1" strike="noStrike">
              <a:solidFill>
                <a:srgbClr val="f58220"/>
              </a:solidFill>
              <a:latin typeface="Arial"/>
            </a:endParaRPr>
          </a:p>
        </p:txBody>
      </p:sp>
      <p:sp>
        <p:nvSpPr>
          <p:cNvPr id="1361" name="TextShape 41"/>
          <p:cNvSpPr txBox="1"/>
          <p:nvPr/>
        </p:nvSpPr>
        <p:spPr>
          <a:xfrm>
            <a:off x="3027600" y="5452560"/>
            <a:ext cx="6136560" cy="358560"/>
          </a:xfrm>
          <a:prstGeom prst="rect">
            <a:avLst/>
          </a:prstGeom>
          <a:noFill/>
          <a:ln>
            <a:noFill/>
          </a:ln>
        </p:spPr>
        <p:txBody>
          <a:bodyPr lIns="90000" rIns="90000" tIns="45000" bIns="45000"/>
          <a:p>
            <a:r>
              <a:rPr b="0" lang="en-US" sz="1800" spc="-1" strike="noStrike">
                <a:solidFill>
                  <a:srgbClr val="ce181e"/>
                </a:solidFill>
                <a:latin typeface="Manjari Bold"/>
              </a:rPr>
              <a:t>Modulus also works with floating point numbers in python</a:t>
            </a:r>
            <a:endParaRPr b="0" lang="en-US" sz="1800" spc="-1" strike="noStrike">
              <a:latin typeface="Arial"/>
            </a:endParaRPr>
          </a:p>
        </p:txBody>
      </p:sp>
    </p:spTree>
  </p:cSld>
  <p:timing>
    <p:tnLst>
      <p:par>
        <p:cTn id="59" dur="indefinite" restart="never" nodeType="tmRoot">
          <p:childTnLst>
            <p:seq>
              <p:cTn id="60" dur="indefinite" nodeType="mainSeq"/>
              <p:prevCondLst>
                <p:cond delay="0" evt="onPrev">
                  <p:tgtEl>
                    <p:sldTgt/>
                  </p:tgtEl>
                </p:cond>
              </p:prevCondLst>
              <p:nextCondLst>
                <p:cond delay="0" evt="onNext">
                  <p:tgtEl>
                    <p:sldTgt/>
                  </p:tgtEl>
                </p:cond>
              </p:nextCondLst>
            </p:seq>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62" name="CustomShape 1"/>
          <p:cNvSpPr/>
          <p:nvPr/>
        </p:nvSpPr>
        <p:spPr>
          <a:xfrm>
            <a:off x="352440" y="324000"/>
            <a:ext cx="815148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Arithmetic operations</a:t>
            </a:r>
            <a:endParaRPr b="0" lang="en-US" sz="5000" spc="-1" strike="noStrike">
              <a:latin typeface="Arial"/>
            </a:endParaRPr>
          </a:p>
        </p:txBody>
      </p:sp>
      <p:sp>
        <p:nvSpPr>
          <p:cNvPr id="1363" name="CustomShape 2"/>
          <p:cNvSpPr/>
          <p:nvPr/>
        </p:nvSpPr>
        <p:spPr>
          <a:xfrm>
            <a:off x="352440" y="1235160"/>
            <a:ext cx="184212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Power</a:t>
            </a:r>
            <a:endParaRPr b="0" lang="en-US" sz="3600" spc="-1" strike="noStrike">
              <a:latin typeface="Arial"/>
            </a:endParaRPr>
          </a:p>
        </p:txBody>
      </p:sp>
      <p:sp>
        <p:nvSpPr>
          <p:cNvPr id="1364"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gn="ct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1365" name="Picture 11" descr=""/>
          <p:cNvPicPr/>
          <p:nvPr/>
        </p:nvPicPr>
        <p:blipFill>
          <a:blip r:embed="rId1"/>
          <a:stretch/>
        </p:blipFill>
        <p:spPr>
          <a:xfrm>
            <a:off x="11110680" y="123840"/>
            <a:ext cx="924480" cy="975600"/>
          </a:xfrm>
          <a:prstGeom prst="rect">
            <a:avLst/>
          </a:prstGeom>
          <a:ln>
            <a:noFill/>
          </a:ln>
        </p:spPr>
      </p:pic>
      <p:sp>
        <p:nvSpPr>
          <p:cNvPr id="1366"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67"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68"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69"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0"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1"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2"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3"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4"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5"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6"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7"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8"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379"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1380"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1381"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382"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383"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84"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85"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86"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87"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88"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389"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90"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91"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92"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93"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94"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395"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396"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97"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98"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99"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00"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01"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02"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403"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404"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405" name="TextShape 40"/>
          <p:cNvSpPr txBox="1"/>
          <p:nvPr/>
        </p:nvSpPr>
        <p:spPr>
          <a:xfrm>
            <a:off x="4023000" y="1535760"/>
            <a:ext cx="4146120" cy="5784120"/>
          </a:xfrm>
          <a:prstGeom prst="rect">
            <a:avLst/>
          </a:prstGeom>
          <a:noFill/>
          <a:ln>
            <a:noFill/>
          </a:ln>
        </p:spPr>
        <p:txBody>
          <a:bodyPr lIns="90000" rIns="90000" tIns="45000" bIns="45000"/>
          <a:p>
            <a:pPr algn="ctr"/>
            <a:r>
              <a:rPr b="0" lang="en-US" sz="40130" spc="-1" strike="noStrike">
                <a:solidFill>
                  <a:srgbClr val="00b6bd"/>
                </a:solidFill>
                <a:latin typeface="Arial"/>
              </a:rPr>
              <a:t>**</a:t>
            </a:r>
            <a:endParaRPr b="0" lang="en-US" sz="40130" spc="-1" strike="noStrike">
              <a:solidFill>
                <a:srgbClr val="00b6bd"/>
              </a:solidFill>
              <a:latin typeface="Arial"/>
            </a:endParaRPr>
          </a:p>
        </p:txBody>
      </p:sp>
    </p:spTree>
  </p:cSld>
  <p:timing>
    <p:tnLst>
      <p:par>
        <p:cTn id="61" dur="indefinite" restart="never" nodeType="tmRoot">
          <p:childTnLst>
            <p:seq>
              <p:cTn id="62"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6" name="CustomShape 1"/>
          <p:cNvSpPr/>
          <p:nvPr/>
        </p:nvSpPr>
        <p:spPr>
          <a:xfrm>
            <a:off x="352440" y="324000"/>
            <a:ext cx="787212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Program compilation</a:t>
            </a:r>
            <a:endParaRPr b="0" lang="en-US" sz="5000" spc="-1" strike="noStrike">
              <a:latin typeface="Arial"/>
            </a:endParaRPr>
          </a:p>
        </p:txBody>
      </p:sp>
      <p:sp>
        <p:nvSpPr>
          <p:cNvPr id="167" name="CustomShape 2"/>
          <p:cNvSpPr/>
          <p:nvPr/>
        </p:nvSpPr>
        <p:spPr>
          <a:xfrm>
            <a:off x="352440" y="1235160"/>
            <a:ext cx="750636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Python bytecode and P.V.M.</a:t>
            </a:r>
            <a:endParaRPr b="0" lang="en-US" sz="3600" spc="-1" strike="noStrike">
              <a:latin typeface="Arial"/>
            </a:endParaRPr>
          </a:p>
        </p:txBody>
      </p:sp>
      <p:sp>
        <p:nvSpPr>
          <p:cNvPr id="168" name="CustomShape 3"/>
          <p:cNvSpPr/>
          <p:nvPr/>
        </p:nvSpPr>
        <p:spPr>
          <a:xfrm>
            <a:off x="352440" y="1931040"/>
            <a:ext cx="11437200" cy="12340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code is first compiled to python bytecode, a lower level language that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python’s  virtual machine uses to execute each line of code typed in the source code, the PVM is installed by the python installer and runs on top of the operating system (Windows, MacOS, etc.. )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The bytecode when cached is stored in .pyc &amp; .pyo files and if no change made in the    source code file, python skips the compilation to bytecode process and uses the old     cached bytecode file .</a:t>
            </a:r>
            <a:endParaRPr b="0" lang="en-US" sz="2200" spc="-1" strike="noStrike">
              <a:latin typeface="Arial"/>
            </a:endParaRPr>
          </a:p>
        </p:txBody>
      </p:sp>
      <p:pic>
        <p:nvPicPr>
          <p:cNvPr id="169" name="Picture 11" descr=""/>
          <p:cNvPicPr/>
          <p:nvPr/>
        </p:nvPicPr>
        <p:blipFill>
          <a:blip r:embed="rId1"/>
          <a:stretch/>
        </p:blipFill>
        <p:spPr>
          <a:xfrm>
            <a:off x="11110680" y="123840"/>
            <a:ext cx="924480" cy="975600"/>
          </a:xfrm>
          <a:prstGeom prst="rect">
            <a:avLst/>
          </a:prstGeom>
          <a:ln>
            <a:noFill/>
          </a:ln>
        </p:spPr>
      </p:pic>
      <p:sp>
        <p:nvSpPr>
          <p:cNvPr id="170"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1"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2"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3"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4"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5"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6"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7"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8"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79"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0"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1"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2"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183"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184"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185"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186"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187"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8"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89"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0"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1"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2"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193"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4"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5"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96"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7"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98"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199"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00"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1"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2"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3"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4"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5"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6"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07"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08"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9" name="CustomShape 1"/>
          <p:cNvSpPr/>
          <p:nvPr/>
        </p:nvSpPr>
        <p:spPr>
          <a:xfrm>
            <a:off x="352440" y="324000"/>
            <a:ext cx="787212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Program compilation</a:t>
            </a:r>
            <a:endParaRPr b="0" lang="en-US" sz="5000" spc="-1" strike="noStrike">
              <a:latin typeface="Arial"/>
            </a:endParaRPr>
          </a:p>
        </p:txBody>
      </p:sp>
      <p:sp>
        <p:nvSpPr>
          <p:cNvPr id="210" name="CustomShape 2"/>
          <p:cNvSpPr/>
          <p:nvPr/>
        </p:nvSpPr>
        <p:spPr>
          <a:xfrm>
            <a:off x="352440" y="1235160"/>
            <a:ext cx="750636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Python bytecode and P.V.M.</a:t>
            </a:r>
            <a:endParaRPr b="0" lang="en-US" sz="3600" spc="-1" strike="noStrike">
              <a:latin typeface="Arial"/>
            </a:endParaRPr>
          </a:p>
        </p:txBody>
      </p:sp>
      <p:sp>
        <p:nvSpPr>
          <p:cNvPr id="211" name="CustomShape 3"/>
          <p:cNvSpPr/>
          <p:nvPr/>
        </p:nvSpPr>
        <p:spPr>
          <a:xfrm>
            <a:off x="352440" y="1931040"/>
            <a:ext cx="11437200" cy="123408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marL="216000" indent="-209880">
              <a:lnSpc>
                <a:spcPct val="90000"/>
              </a:lnSpc>
              <a:spcBef>
                <a:spcPts val="1001"/>
              </a:spcBef>
              <a:buClr>
                <a:srgbClr val="000000"/>
              </a:buClr>
              <a:buFont typeface="Wingdings" charset="2"/>
              <a:buChar char=""/>
            </a:pPr>
            <a:r>
              <a:rPr b="0" lang="en-US" sz="2200" spc="-1" strike="noStrike">
                <a:solidFill>
                  <a:srgbClr val="000000"/>
                </a:solidFill>
                <a:latin typeface="Manjari Bold"/>
                <a:ea typeface="Hack"/>
              </a:rPr>
              <a:t> </a:t>
            </a:r>
            <a:endParaRPr b="0" lang="en-US" sz="2200" spc="-1" strike="noStrike">
              <a:latin typeface="Arial"/>
            </a:endParaRPr>
          </a:p>
        </p:txBody>
      </p:sp>
      <p:pic>
        <p:nvPicPr>
          <p:cNvPr id="212" name="Picture 11" descr=""/>
          <p:cNvPicPr/>
          <p:nvPr/>
        </p:nvPicPr>
        <p:blipFill>
          <a:blip r:embed="rId1"/>
          <a:stretch/>
        </p:blipFill>
        <p:spPr>
          <a:xfrm>
            <a:off x="11110680" y="123840"/>
            <a:ext cx="924480" cy="975600"/>
          </a:xfrm>
          <a:prstGeom prst="rect">
            <a:avLst/>
          </a:prstGeom>
          <a:ln>
            <a:noFill/>
          </a:ln>
        </p:spPr>
      </p:pic>
      <p:sp>
        <p:nvSpPr>
          <p:cNvPr id="213"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4"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5"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6"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7"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8"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9"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0"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1"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2"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3"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4"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25"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226"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227"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228"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229"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230"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1"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2"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3"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4"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5"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36"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7"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38"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39"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0"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1"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42"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43"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4"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5"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6"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7"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8"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49"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50"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51"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252" name="" descr=""/>
          <p:cNvPicPr/>
          <p:nvPr/>
        </p:nvPicPr>
        <p:blipFill>
          <a:blip r:embed="rId5"/>
          <a:srcRect l="0" t="0" r="5" b="47199"/>
          <a:stretch/>
        </p:blipFill>
        <p:spPr>
          <a:xfrm>
            <a:off x="216000" y="2324880"/>
            <a:ext cx="5344200" cy="3105000"/>
          </a:xfrm>
          <a:prstGeom prst="rect">
            <a:avLst/>
          </a:prstGeom>
          <a:ln>
            <a:noFill/>
          </a:ln>
        </p:spPr>
      </p:pic>
      <p:pic>
        <p:nvPicPr>
          <p:cNvPr id="253" name="" descr=""/>
          <p:cNvPicPr/>
          <p:nvPr/>
        </p:nvPicPr>
        <p:blipFill>
          <a:blip r:embed="rId6"/>
          <a:srcRect l="0" t="50273" r="5" b="0"/>
          <a:stretch/>
        </p:blipFill>
        <p:spPr>
          <a:xfrm>
            <a:off x="6294600" y="2324880"/>
            <a:ext cx="5677560" cy="3105000"/>
          </a:xfrm>
          <a:prstGeom prst="rect">
            <a:avLst/>
          </a:prstGeom>
          <a:ln>
            <a:noFill/>
          </a:ln>
        </p:spPr>
      </p:pic>
      <p:sp>
        <p:nvSpPr>
          <p:cNvPr id="254" name="CustomShape 40"/>
          <p:cNvSpPr/>
          <p:nvPr/>
        </p:nvSpPr>
        <p:spPr>
          <a:xfrm>
            <a:off x="11171880" y="5427720"/>
            <a:ext cx="874800" cy="257040"/>
          </a:xfrm>
          <a:prstGeom prst="rect">
            <a:avLst/>
          </a:prstGeom>
          <a:noFill/>
          <a:ln>
            <a:noFill/>
          </a:ln>
        </p:spPr>
        <p:style>
          <a:lnRef idx="0"/>
          <a:fillRef idx="0"/>
          <a:effectRef idx="0"/>
          <a:fontRef idx="minor"/>
        </p:style>
        <p:txBody>
          <a:bodyPr lIns="90000" rIns="90000" tIns="45000" bIns="45000"/>
          <a:p>
            <a:pPr>
              <a:lnSpc>
                <a:spcPct val="100000"/>
              </a:lnSpc>
            </a:pPr>
            <a:r>
              <a:rPr b="0" lang="en-US" sz="1200" spc="-1" strike="noStrike">
                <a:solidFill>
                  <a:srgbClr val="680059"/>
                </a:solidFill>
                <a:latin typeface="Arial"/>
                <a:ea typeface="DejaVu Sans"/>
              </a:rPr>
              <a:t>By dbader</a:t>
            </a:r>
            <a:endParaRPr b="0" lang="en-US" sz="12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5" name="CustomShape 1"/>
          <p:cNvSpPr/>
          <p:nvPr/>
        </p:nvSpPr>
        <p:spPr>
          <a:xfrm>
            <a:off x="352440" y="324000"/>
            <a:ext cx="484164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Installation</a:t>
            </a:r>
            <a:endParaRPr b="0" lang="en-US" sz="5000" spc="-1" strike="noStrike">
              <a:latin typeface="Arial"/>
            </a:endParaRPr>
          </a:p>
        </p:txBody>
      </p:sp>
      <p:sp>
        <p:nvSpPr>
          <p:cNvPr id="256" name="CustomShape 2"/>
          <p:cNvSpPr/>
          <p:nvPr/>
        </p:nvSpPr>
        <p:spPr>
          <a:xfrm>
            <a:off x="352440" y="1235160"/>
            <a:ext cx="394020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Python &amp; IDLE</a:t>
            </a:r>
            <a:endParaRPr b="0" lang="en-US" sz="3600" spc="-1" strike="noStrike">
              <a:latin typeface="Arial"/>
            </a:endParaRPr>
          </a:p>
        </p:txBody>
      </p:sp>
      <p:pic>
        <p:nvPicPr>
          <p:cNvPr id="257" name="" descr=""/>
          <p:cNvPicPr/>
          <p:nvPr/>
        </p:nvPicPr>
        <p:blipFill>
          <a:blip r:embed="rId1"/>
          <a:stretch/>
        </p:blipFill>
        <p:spPr>
          <a:xfrm>
            <a:off x="7259760" y="3092040"/>
            <a:ext cx="4623480" cy="2939040"/>
          </a:xfrm>
          <a:prstGeom prst="rect">
            <a:avLst/>
          </a:prstGeom>
          <a:ln>
            <a:noFill/>
          </a:ln>
        </p:spPr>
      </p:pic>
      <p:sp>
        <p:nvSpPr>
          <p:cNvPr id="258"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Python can be downloaded from the official website </a:t>
            </a:r>
            <a:r>
              <a:rPr b="0" lang="en-US" sz="2200" spc="-1" strike="noStrike" u="sng">
                <a:solidFill>
                  <a:srgbClr val="0563c1"/>
                </a:solidFill>
                <a:uFillTx/>
                <a:latin typeface="Manjari Bold"/>
                <a:ea typeface="Hack"/>
                <a:hlinkClick r:id="rId2"/>
              </a:rPr>
              <a:t>www.python.org</a:t>
            </a:r>
            <a:r>
              <a:rPr b="0" lang="en-US" sz="2200" spc="-1" strike="noStrike">
                <a:solidFill>
                  <a:srgbClr val="000000"/>
                </a:solidFill>
                <a:latin typeface="Manjari Bold"/>
                <a:ea typeface="Hack"/>
              </a:rPr>
              <a:t> .It comes with        IDLE which is a simple python text editor used to type and edit python files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r>
              <a:rPr b="0" lang="en-US" sz="2200" spc="-1" strike="noStrike">
                <a:solidFill>
                  <a:srgbClr val="000000"/>
                </a:solidFill>
                <a:latin typeface="Manjari Bold"/>
                <a:ea typeface="Hack"/>
              </a:rPr>
              <a:t>We will be using python 3.8.x in this workshop .</a:t>
            </a: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259" name="Picture 11" descr=""/>
          <p:cNvPicPr/>
          <p:nvPr/>
        </p:nvPicPr>
        <p:blipFill>
          <a:blip r:embed="rId3"/>
          <a:stretch/>
        </p:blipFill>
        <p:spPr>
          <a:xfrm>
            <a:off x="11110680" y="123840"/>
            <a:ext cx="924480" cy="975600"/>
          </a:xfrm>
          <a:prstGeom prst="rect">
            <a:avLst/>
          </a:prstGeom>
          <a:ln>
            <a:noFill/>
          </a:ln>
        </p:spPr>
      </p:pic>
      <p:sp>
        <p:nvSpPr>
          <p:cNvPr id="260"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1"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2"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3"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4"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5"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6"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7"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8"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69"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0"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1"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2"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273" name="Picture 12" descr=""/>
          <p:cNvPicPr/>
          <p:nvPr/>
        </p:nvPicPr>
        <p:blipFill>
          <a:blip r:embed="rId4"/>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274" name="Picture 13" descr=""/>
          <p:cNvPicPr/>
          <p:nvPr/>
        </p:nvPicPr>
        <p:blipFill>
          <a:blip r:embed="rId5"/>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275"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276" name="Picture 14" descr=""/>
          <p:cNvPicPr/>
          <p:nvPr/>
        </p:nvPicPr>
        <p:blipFill>
          <a:blip r:embed="rId6"/>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277"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8"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79"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0"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1"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2"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83"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4"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5"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86"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7"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88"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89"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290"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1"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2"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3"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4"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5"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6"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97"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298"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9" name="CustomShape 1"/>
          <p:cNvSpPr/>
          <p:nvPr/>
        </p:nvSpPr>
        <p:spPr>
          <a:xfrm>
            <a:off x="352440" y="324000"/>
            <a:ext cx="484164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Installation</a:t>
            </a:r>
            <a:endParaRPr b="0" lang="en-US" sz="5000" spc="-1" strike="noStrike">
              <a:latin typeface="Arial"/>
            </a:endParaRPr>
          </a:p>
        </p:txBody>
      </p:sp>
      <p:sp>
        <p:nvSpPr>
          <p:cNvPr id="300" name="CustomShape 2"/>
          <p:cNvSpPr/>
          <p:nvPr/>
        </p:nvSpPr>
        <p:spPr>
          <a:xfrm>
            <a:off x="352440" y="1235160"/>
            <a:ext cx="394020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IDE : VS-Code</a:t>
            </a:r>
            <a:endParaRPr b="0" lang="en-US" sz="3600" spc="-1" strike="noStrike">
              <a:latin typeface="Arial"/>
            </a:endParaRPr>
          </a:p>
        </p:txBody>
      </p:sp>
      <p:sp>
        <p:nvSpPr>
          <p:cNvPr id="301"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Manjari Bold"/>
                <a:ea typeface="Hack"/>
              </a:rPr>
              <a:t>A very popular and open-source IDE to use is visual studio code, it has a python           extension made and maintained by Microsoft makes writing python code an easy          task .</a:t>
            </a: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a:p>
            <a:pPr>
              <a:lnSpc>
                <a:spcPct val="90000"/>
              </a:lnSpc>
              <a:spcBef>
                <a:spcPts val="1001"/>
              </a:spcBef>
            </a:pPr>
            <a:endParaRPr b="0" lang="en-US" sz="2200" spc="-1" strike="noStrike">
              <a:latin typeface="Arial"/>
            </a:endParaRPr>
          </a:p>
        </p:txBody>
      </p:sp>
      <p:pic>
        <p:nvPicPr>
          <p:cNvPr id="302" name="Picture 11" descr=""/>
          <p:cNvPicPr/>
          <p:nvPr/>
        </p:nvPicPr>
        <p:blipFill>
          <a:blip r:embed="rId1"/>
          <a:stretch/>
        </p:blipFill>
        <p:spPr>
          <a:xfrm>
            <a:off x="11110680" y="123840"/>
            <a:ext cx="924480" cy="975600"/>
          </a:xfrm>
          <a:prstGeom prst="rect">
            <a:avLst/>
          </a:prstGeom>
          <a:ln>
            <a:noFill/>
          </a:ln>
        </p:spPr>
      </p:pic>
      <p:sp>
        <p:nvSpPr>
          <p:cNvPr id="303"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4"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5"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6"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7"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8"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9"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0"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1"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2"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3"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4"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5"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316"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317"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318"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319"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320"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1"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2"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3"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4"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5"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26"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7"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8"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29"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0"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1"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32"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33"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4"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5"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6"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7"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8"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39"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40"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41"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342" name="" descr=""/>
          <p:cNvPicPr/>
          <p:nvPr/>
        </p:nvPicPr>
        <p:blipFill>
          <a:blip r:embed="rId5"/>
          <a:stretch/>
        </p:blipFill>
        <p:spPr>
          <a:xfrm>
            <a:off x="183960" y="3663720"/>
            <a:ext cx="9086760" cy="2057040"/>
          </a:xfrm>
          <a:prstGeom prst="rect">
            <a:avLst/>
          </a:prstGeom>
          <a:ln>
            <a:noFill/>
          </a:ln>
        </p:spPr>
      </p:pic>
      <p:pic>
        <p:nvPicPr>
          <p:cNvPr id="343" name="" descr=""/>
          <p:cNvPicPr/>
          <p:nvPr/>
        </p:nvPicPr>
        <p:blipFill>
          <a:blip r:embed="rId6"/>
          <a:stretch/>
        </p:blipFill>
        <p:spPr>
          <a:xfrm>
            <a:off x="9509760" y="3601800"/>
            <a:ext cx="2138760" cy="213876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44" name="CustomShape 1"/>
          <p:cNvSpPr/>
          <p:nvPr/>
        </p:nvSpPr>
        <p:spPr>
          <a:xfrm>
            <a:off x="352440" y="324000"/>
            <a:ext cx="484164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Installation</a:t>
            </a:r>
            <a:endParaRPr b="0" lang="en-US" sz="5000" spc="-1" strike="noStrike">
              <a:latin typeface="Arial"/>
            </a:endParaRPr>
          </a:p>
        </p:txBody>
      </p:sp>
      <p:sp>
        <p:nvSpPr>
          <p:cNvPr id="345" name="CustomShape 2"/>
          <p:cNvSpPr/>
          <p:nvPr/>
        </p:nvSpPr>
        <p:spPr>
          <a:xfrm>
            <a:off x="352440" y="1235160"/>
            <a:ext cx="732492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Running a python program</a:t>
            </a:r>
            <a:endParaRPr b="0" lang="en-US" sz="3600" spc="-1" strike="noStrike">
              <a:latin typeface="Arial"/>
            </a:endParaRPr>
          </a:p>
        </p:txBody>
      </p:sp>
      <p:sp>
        <p:nvSpPr>
          <p:cNvPr id="346"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347" name="Picture 11" descr=""/>
          <p:cNvPicPr/>
          <p:nvPr/>
        </p:nvPicPr>
        <p:blipFill>
          <a:blip r:embed="rId1"/>
          <a:stretch/>
        </p:blipFill>
        <p:spPr>
          <a:xfrm>
            <a:off x="11110680" y="123840"/>
            <a:ext cx="924480" cy="975600"/>
          </a:xfrm>
          <a:prstGeom prst="rect">
            <a:avLst/>
          </a:prstGeom>
          <a:ln>
            <a:noFill/>
          </a:ln>
        </p:spPr>
      </p:pic>
      <p:sp>
        <p:nvSpPr>
          <p:cNvPr id="348"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49"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0"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1"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2"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3"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4"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5"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6"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7"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8"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59"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0"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361"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362"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363"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364"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365"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6"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7"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8"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69"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0"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71"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2"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3"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74"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5"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6"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77"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378"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79"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0"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1"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2"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3"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84"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85"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386"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pic>
        <p:nvPicPr>
          <p:cNvPr id="387" name="" descr=""/>
          <p:cNvPicPr/>
          <p:nvPr/>
        </p:nvPicPr>
        <p:blipFill>
          <a:blip r:embed="rId5"/>
          <a:stretch/>
        </p:blipFill>
        <p:spPr>
          <a:xfrm>
            <a:off x="2449440" y="3749040"/>
            <a:ext cx="9340200" cy="1924200"/>
          </a:xfrm>
          <a:prstGeom prst="rect">
            <a:avLst/>
          </a:prstGeom>
          <a:ln>
            <a:noFill/>
          </a:ln>
        </p:spPr>
      </p:pic>
      <p:sp>
        <p:nvSpPr>
          <p:cNvPr id="388" name="CustomShape 40"/>
          <p:cNvSpPr/>
          <p:nvPr/>
        </p:nvSpPr>
        <p:spPr>
          <a:xfrm>
            <a:off x="640080" y="2377440"/>
            <a:ext cx="11149560" cy="1065240"/>
          </a:xfrm>
          <a:prstGeom prst="rect">
            <a:avLst/>
          </a:prstGeom>
          <a:noFill/>
          <a:ln>
            <a:noFill/>
          </a:ln>
        </p:spPr>
        <p:style>
          <a:lnRef idx="0"/>
          <a:fillRef idx="0"/>
          <a:effectRef idx="0"/>
          <a:fontRef idx="minor"/>
        </p:style>
        <p:txBody>
          <a:bodyPr lIns="90000" rIns="90000" tIns="45000" bIns="45000"/>
          <a:p>
            <a:pPr>
              <a:lnSpc>
                <a:spcPct val="100000"/>
              </a:lnSpc>
            </a:pPr>
            <a:r>
              <a:rPr b="0" lang="en-US" sz="2200" spc="-1" strike="noStrike">
                <a:solidFill>
                  <a:srgbClr val="000000"/>
                </a:solidFill>
                <a:latin typeface="Manjari Bold"/>
                <a:ea typeface="DejaVu Sans"/>
              </a:rPr>
              <a:t>Use python interpreter to run simple python code, python interpreter can be opened using python.exe program or calling “python” on any of the command line tools if python is already added to the PATH .</a:t>
            </a:r>
            <a:r>
              <a:rPr b="0" lang="en-US" sz="1800" spc="-1" strike="noStrike">
                <a:solidFill>
                  <a:srgbClr val="000000"/>
                </a:solidFill>
                <a:latin typeface="Manjari Bold"/>
                <a:ea typeface="DejaVu Sans"/>
              </a:rPr>
              <a:t> </a:t>
            </a:r>
            <a:endParaRPr b="0" lang="en-US" sz="18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9" name="CustomShape 1"/>
          <p:cNvSpPr/>
          <p:nvPr/>
        </p:nvSpPr>
        <p:spPr>
          <a:xfrm>
            <a:off x="352440" y="324000"/>
            <a:ext cx="3025800" cy="84600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5000" spc="-1" strike="noStrike">
                <a:solidFill>
                  <a:srgbClr val="d92027"/>
                </a:solidFill>
                <a:latin typeface="Hack"/>
                <a:ea typeface="Hack"/>
              </a:rPr>
              <a:t>Syntax</a:t>
            </a:r>
            <a:endParaRPr b="0" lang="en-US" sz="5000" spc="-1" strike="noStrike">
              <a:latin typeface="Arial"/>
            </a:endParaRPr>
          </a:p>
        </p:txBody>
      </p:sp>
      <p:sp>
        <p:nvSpPr>
          <p:cNvPr id="390" name="CustomShape 2"/>
          <p:cNvSpPr/>
          <p:nvPr/>
        </p:nvSpPr>
        <p:spPr>
          <a:xfrm>
            <a:off x="352440" y="1235160"/>
            <a:ext cx="2661480" cy="632880"/>
          </a:xfrm>
          <a:prstGeom prst="rect">
            <a:avLst/>
          </a:prstGeom>
          <a:solidFill>
            <a:schemeClr val="bg1"/>
          </a:solidFill>
          <a:ln>
            <a:noFill/>
          </a:ln>
          <a:effectLst>
            <a:outerShdw algn="tl" blurRad="50800" dir="2700000" dist="38100" rotWithShape="0">
              <a:srgbClr val="000000">
                <a:alpha val="40000"/>
              </a:srgbClr>
            </a:outerShdw>
          </a:effectLst>
        </p:spPr>
        <p:style>
          <a:lnRef idx="0"/>
          <a:fillRef idx="0"/>
          <a:effectRef idx="0"/>
          <a:fontRef idx="minor"/>
        </p:style>
        <p:txBody>
          <a:bodyPr lIns="90000" rIns="90000" tIns="45000" bIns="45000"/>
          <a:p>
            <a:pPr>
              <a:lnSpc>
                <a:spcPct val="100000"/>
              </a:lnSpc>
            </a:pPr>
            <a:r>
              <a:rPr b="1" lang="en-US" sz="3600" spc="-1" strike="noStrike">
                <a:solidFill>
                  <a:srgbClr val="46484a"/>
                </a:solidFill>
                <a:latin typeface="Hack"/>
                <a:ea typeface="Hack"/>
              </a:rPr>
              <a:t>Variables</a:t>
            </a:r>
            <a:endParaRPr b="0" lang="en-US" sz="3600" spc="-1" strike="noStrike">
              <a:latin typeface="Arial"/>
            </a:endParaRPr>
          </a:p>
        </p:txBody>
      </p:sp>
      <p:sp>
        <p:nvSpPr>
          <p:cNvPr id="391" name="CustomShape 3"/>
          <p:cNvSpPr/>
          <p:nvPr/>
        </p:nvSpPr>
        <p:spPr>
          <a:xfrm>
            <a:off x="352440" y="1931040"/>
            <a:ext cx="11437200" cy="3665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endParaRPr b="0" lang="en-US" sz="1800" spc="-1" strike="noStrike">
              <a:latin typeface="Arial"/>
            </a:endParaRPr>
          </a:p>
          <a:p>
            <a:pPr>
              <a:lnSpc>
                <a:spcPct val="90000"/>
              </a:lnSpc>
              <a:spcBef>
                <a:spcPts val="1001"/>
              </a:spcBef>
            </a:pPr>
            <a:r>
              <a:rPr b="0" lang="en-US" sz="2200" spc="-1" strike="noStrike">
                <a:solidFill>
                  <a:srgbClr val="000000"/>
                </a:solidFill>
                <a:latin typeface="Ubuntu Mono"/>
                <a:ea typeface="Hack"/>
              </a:rPr>
              <a:t>	</a:t>
            </a:r>
            <a:r>
              <a:rPr b="0" lang="en-US" sz="2200" spc="-1" strike="noStrike">
                <a:solidFill>
                  <a:srgbClr val="000000"/>
                </a:solidFill>
                <a:latin typeface="Manjari Bold"/>
                <a:ea typeface="Hack"/>
              </a:rPr>
              <a:t>variables are the names of an object in python .When we try to call an object we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	</a:t>
            </a:r>
            <a:r>
              <a:rPr b="0" lang="en-US" sz="2200" spc="-1" strike="noStrike">
                <a:solidFill>
                  <a:srgbClr val="000000"/>
                </a:solidFill>
                <a:latin typeface="Manjari Bold"/>
                <a:ea typeface="Hack"/>
              </a:rPr>
              <a:t>use the name referring to it .</a:t>
            </a:r>
            <a:endParaRPr b="0" lang="en-US" sz="2200" spc="-1" strike="noStrike">
              <a:latin typeface="Arial"/>
            </a:endParaRPr>
          </a:p>
          <a:p>
            <a:pPr>
              <a:lnSpc>
                <a:spcPct val="90000"/>
              </a:lnSpc>
              <a:spcBef>
                <a:spcPts val="1001"/>
              </a:spcBef>
            </a:pPr>
            <a:r>
              <a:rPr b="0" lang="en-US" sz="2200" spc="-1" strike="noStrike">
                <a:solidFill>
                  <a:srgbClr val="000000"/>
                </a:solidFill>
                <a:latin typeface="Ubuntu Mono"/>
                <a:ea typeface="Hack"/>
              </a:rPr>
              <a:t>   </a:t>
            </a:r>
            <a:r>
              <a:rPr b="0" lang="en-US" sz="1800" spc="-1" strike="noStrike">
                <a:solidFill>
                  <a:srgbClr val="000000"/>
                </a:solidFill>
                <a:latin typeface="Ubuntu Mono"/>
                <a:ea typeface="Hack"/>
              </a:rPr>
              <a:t>&gt;&gt;&gt; x = 4</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 type(x)</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`int`&gt;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 y = 4.0</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&gt;&gt;&gt;type(y)</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&lt;class `float`&gt;</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&gt;&gt;&gt;print(x, y)</a:t>
            </a:r>
            <a:endParaRPr b="0" lang="en-US" sz="1800" spc="-1" strike="noStrike">
              <a:latin typeface="Arial"/>
            </a:endParaRPr>
          </a:p>
          <a:p>
            <a:pPr>
              <a:lnSpc>
                <a:spcPct val="90000"/>
              </a:lnSpc>
              <a:spcBef>
                <a:spcPts val="1001"/>
              </a:spcBef>
            </a:pPr>
            <a:r>
              <a:rPr b="0" lang="en-US" sz="1800" spc="-1" strike="noStrike">
                <a:solidFill>
                  <a:srgbClr val="000000"/>
                </a:solidFill>
                <a:latin typeface="Ubuntu Mono"/>
                <a:ea typeface="Hack"/>
              </a:rPr>
              <a:t>	</a:t>
            </a:r>
            <a:r>
              <a:rPr b="0" lang="en-US" sz="1800" spc="-1" strike="noStrike">
                <a:solidFill>
                  <a:srgbClr val="000000"/>
                </a:solidFill>
                <a:latin typeface="Ubuntu Mono"/>
                <a:ea typeface="Hack"/>
              </a:rPr>
              <a:t>4 4.0</a:t>
            </a:r>
            <a:endParaRPr b="0" lang="en-US" sz="1800" spc="-1" strike="noStrike">
              <a:latin typeface="Arial"/>
            </a:endParaRPr>
          </a:p>
          <a:p>
            <a:pPr>
              <a:lnSpc>
                <a:spcPct val="90000"/>
              </a:lnSpc>
              <a:spcBef>
                <a:spcPts val="1001"/>
              </a:spcBef>
            </a:pPr>
            <a:endParaRPr b="0" lang="en-US" sz="1800" spc="-1" strike="noStrike">
              <a:latin typeface="Arial"/>
            </a:endParaRPr>
          </a:p>
        </p:txBody>
      </p:sp>
      <p:pic>
        <p:nvPicPr>
          <p:cNvPr id="392" name="Picture 11" descr=""/>
          <p:cNvPicPr/>
          <p:nvPr/>
        </p:nvPicPr>
        <p:blipFill>
          <a:blip r:embed="rId1"/>
          <a:stretch/>
        </p:blipFill>
        <p:spPr>
          <a:xfrm>
            <a:off x="11110680" y="123840"/>
            <a:ext cx="924480" cy="975600"/>
          </a:xfrm>
          <a:prstGeom prst="rect">
            <a:avLst/>
          </a:prstGeom>
          <a:ln>
            <a:noFill/>
          </a:ln>
        </p:spPr>
      </p:pic>
      <p:sp>
        <p:nvSpPr>
          <p:cNvPr id="393" name="CustomShape 4"/>
          <p:cNvSpPr/>
          <p:nvPr/>
        </p:nvSpPr>
        <p:spPr>
          <a:xfrm>
            <a:off x="650268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4" name="CustomShape 5"/>
          <p:cNvSpPr/>
          <p:nvPr/>
        </p:nvSpPr>
        <p:spPr>
          <a:xfrm>
            <a:off x="3777120" y="624240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5" name="CustomShape 6"/>
          <p:cNvSpPr/>
          <p:nvPr/>
        </p:nvSpPr>
        <p:spPr>
          <a:xfrm>
            <a:off x="69483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6" name="CustomShape 7"/>
          <p:cNvSpPr/>
          <p:nvPr/>
        </p:nvSpPr>
        <p:spPr>
          <a:xfrm>
            <a:off x="85809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7" name="CustomShape 8"/>
          <p:cNvSpPr/>
          <p:nvPr/>
        </p:nvSpPr>
        <p:spPr>
          <a:xfrm>
            <a:off x="79275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8" name="CustomShape 9"/>
          <p:cNvSpPr/>
          <p:nvPr/>
        </p:nvSpPr>
        <p:spPr>
          <a:xfrm>
            <a:off x="74242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99" name="CustomShape 10"/>
          <p:cNvSpPr/>
          <p:nvPr/>
        </p:nvSpPr>
        <p:spPr>
          <a:xfrm>
            <a:off x="83412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0" name="CustomShape 11"/>
          <p:cNvSpPr/>
          <p:nvPr/>
        </p:nvSpPr>
        <p:spPr>
          <a:xfrm>
            <a:off x="72655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1" name="CustomShape 12"/>
          <p:cNvSpPr/>
          <p:nvPr/>
        </p:nvSpPr>
        <p:spPr>
          <a:xfrm>
            <a:off x="657216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2" name="CustomShape 13"/>
          <p:cNvSpPr/>
          <p:nvPr/>
        </p:nvSpPr>
        <p:spPr>
          <a:xfrm>
            <a:off x="914112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3" name="CustomShape 14"/>
          <p:cNvSpPr/>
          <p:nvPr/>
        </p:nvSpPr>
        <p:spPr>
          <a:xfrm>
            <a:off x="874620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4" name="CustomShape 15"/>
          <p:cNvSpPr/>
          <p:nvPr/>
        </p:nvSpPr>
        <p:spPr>
          <a:xfrm>
            <a:off x="7566840" y="6356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05" name="CustomShape 16"/>
          <p:cNvSpPr/>
          <p:nvPr/>
        </p:nvSpPr>
        <p:spPr>
          <a:xfrm>
            <a:off x="9368280" y="6356160"/>
            <a:ext cx="2806560" cy="492120"/>
          </a:xfrm>
          <a:prstGeom prst="rect">
            <a:avLst/>
          </a:prstGeom>
          <a:solidFill>
            <a:schemeClr val="bg1"/>
          </a:solidFill>
          <a:ln>
            <a:noFill/>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pic>
        <p:nvPicPr>
          <p:cNvPr id="406" name="Picture 12" descr=""/>
          <p:cNvPicPr/>
          <p:nvPr/>
        </p:nvPicPr>
        <p:blipFill>
          <a:blip r:embed="rId2"/>
          <a:srcRect l="0" t="0" r="34539" b="73477"/>
          <a:stretch/>
        </p:blipFill>
        <p:spPr>
          <a:xfrm>
            <a:off x="7938000" y="6074280"/>
            <a:ext cx="4239000" cy="774000"/>
          </a:xfrm>
          <a:prstGeom prst="rect">
            <a:avLst/>
          </a:prstGeom>
          <a:ln>
            <a:noFill/>
          </a:ln>
          <a:effectLst>
            <a:outerShdw algn="tl" blurRad="50800" dir="2700000" dist="38100" rotWithShape="0">
              <a:srgbClr val="000000">
                <a:alpha val="40000"/>
              </a:srgbClr>
            </a:outerShdw>
          </a:effectLst>
        </p:spPr>
      </p:pic>
      <p:pic>
        <p:nvPicPr>
          <p:cNvPr id="407" name="Picture 13" descr=""/>
          <p:cNvPicPr/>
          <p:nvPr/>
        </p:nvPicPr>
        <p:blipFill>
          <a:blip r:embed="rId3"/>
          <a:srcRect l="0" t="0" r="34539" b="73472"/>
          <a:stretch/>
        </p:blipFill>
        <p:spPr>
          <a:xfrm>
            <a:off x="7146360" y="5930640"/>
            <a:ext cx="5039280" cy="920880"/>
          </a:xfrm>
          <a:prstGeom prst="rect">
            <a:avLst/>
          </a:prstGeom>
          <a:ln>
            <a:noFill/>
          </a:ln>
          <a:effectLst>
            <a:outerShdw algn="tl" blurRad="50800" dir="2700000" dist="38100" rotWithShape="0">
              <a:srgbClr val="000000">
                <a:alpha val="40000"/>
              </a:srgbClr>
            </a:outerShdw>
          </a:effectLst>
        </p:spPr>
      </p:pic>
      <p:sp>
        <p:nvSpPr>
          <p:cNvPr id="408" name="CustomShape 17"/>
          <p:cNvSpPr/>
          <p:nvPr/>
        </p:nvSpPr>
        <p:spPr>
          <a:xfrm>
            <a:off x="10061640" y="6480720"/>
            <a:ext cx="2113200" cy="358560"/>
          </a:xfrm>
          <a:prstGeom prst="rect">
            <a:avLst/>
          </a:prstGeom>
          <a:solidFill>
            <a:schemeClr val="bg1"/>
          </a:solidFill>
          <a:ln>
            <a:noFill/>
          </a:ln>
        </p:spPr>
        <p:style>
          <a:lnRef idx="0"/>
          <a:fillRef idx="0"/>
          <a:effectRef idx="0"/>
          <a:fontRef idx="minor"/>
        </p:style>
        <p:txBody>
          <a:bodyPr lIns="90000" rIns="90000" tIns="45000" bIns="45000" anchor="ctr"/>
          <a:p>
            <a:pPr>
              <a:lnSpc>
                <a:spcPct val="100000"/>
              </a:lnSpc>
            </a:pPr>
            <a:r>
              <a:rPr b="1" lang="en-US" sz="1800" spc="-1" strike="noStrike">
                <a:solidFill>
                  <a:srgbClr val="000000"/>
                </a:solidFill>
                <a:latin typeface="Hack"/>
                <a:ea typeface="Hack"/>
              </a:rPr>
              <a:t> </a:t>
            </a:r>
            <a:r>
              <a:rPr b="1" lang="en-US" sz="1800" spc="-1" strike="noStrike">
                <a:solidFill>
                  <a:srgbClr val="000000"/>
                </a:solidFill>
                <a:latin typeface="Hack"/>
                <a:ea typeface="Hack"/>
              </a:rPr>
              <a:t>Grow Through</a:t>
            </a:r>
            <a:endParaRPr b="0" lang="en-US" sz="1800" spc="-1" strike="noStrike">
              <a:latin typeface="Arial"/>
            </a:endParaRPr>
          </a:p>
        </p:txBody>
      </p:sp>
      <p:pic>
        <p:nvPicPr>
          <p:cNvPr id="409" name="Picture 14" descr=""/>
          <p:cNvPicPr/>
          <p:nvPr/>
        </p:nvPicPr>
        <p:blipFill>
          <a:blip r:embed="rId4"/>
          <a:srcRect l="0" t="0" r="34539" b="73474"/>
          <a:stretch/>
        </p:blipFill>
        <p:spPr>
          <a:xfrm>
            <a:off x="8629560" y="6203160"/>
            <a:ext cx="3556080" cy="648360"/>
          </a:xfrm>
          <a:prstGeom prst="rect">
            <a:avLst/>
          </a:prstGeom>
          <a:ln>
            <a:noFill/>
          </a:ln>
          <a:effectLst>
            <a:outerShdw algn="tl" blurRad="50800" dir="2700000" dist="38100" rotWithShape="0">
              <a:srgbClr val="000000">
                <a:alpha val="40000"/>
              </a:srgbClr>
            </a:outerShdw>
          </a:effectLst>
        </p:spPr>
      </p:pic>
      <p:sp>
        <p:nvSpPr>
          <p:cNvPr id="410" name="CustomShape 18"/>
          <p:cNvSpPr/>
          <p:nvPr/>
        </p:nvSpPr>
        <p:spPr>
          <a:xfrm>
            <a:off x="96660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1" name="CustomShape 19"/>
          <p:cNvSpPr/>
          <p:nvPr/>
        </p:nvSpPr>
        <p:spPr>
          <a:xfrm>
            <a:off x="259884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2" name="CustomShape 20"/>
          <p:cNvSpPr/>
          <p:nvPr/>
        </p:nvSpPr>
        <p:spPr>
          <a:xfrm>
            <a:off x="194544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3" name="CustomShape 21"/>
          <p:cNvSpPr/>
          <p:nvPr/>
        </p:nvSpPr>
        <p:spPr>
          <a:xfrm>
            <a:off x="1442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4" name="CustomShape 22"/>
          <p:cNvSpPr/>
          <p:nvPr/>
        </p:nvSpPr>
        <p:spPr>
          <a:xfrm>
            <a:off x="309240" y="62373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5" name="CustomShape 23"/>
          <p:cNvSpPr/>
          <p:nvPr/>
        </p:nvSpPr>
        <p:spPr>
          <a:xfrm>
            <a:off x="0" y="635616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16" name="CustomShape 24"/>
          <p:cNvSpPr/>
          <p:nvPr/>
        </p:nvSpPr>
        <p:spPr>
          <a:xfrm>
            <a:off x="235908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7" name="CustomShape 25"/>
          <p:cNvSpPr/>
          <p:nvPr/>
        </p:nvSpPr>
        <p:spPr>
          <a:xfrm>
            <a:off x="128376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18" name="CustomShape 26"/>
          <p:cNvSpPr/>
          <p:nvPr/>
        </p:nvSpPr>
        <p:spPr>
          <a:xfrm>
            <a:off x="59004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19" name="CustomShape 27"/>
          <p:cNvSpPr/>
          <p:nvPr/>
        </p:nvSpPr>
        <p:spPr>
          <a:xfrm>
            <a:off x="3159000" y="62384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0" name="CustomShape 28"/>
          <p:cNvSpPr/>
          <p:nvPr/>
        </p:nvSpPr>
        <p:spPr>
          <a:xfrm>
            <a:off x="2764080" y="6347160"/>
            <a:ext cx="1338480" cy="492120"/>
          </a:xfrm>
          <a:prstGeom prst="triangle">
            <a:avLst>
              <a:gd name="adj" fmla="val 50000"/>
            </a:avLst>
          </a:prstGeom>
          <a:solidFill>
            <a:srgbClr val="46484a"/>
          </a:solidFill>
          <a:ln>
            <a:solidFill>
              <a:srgbClr val="46484a"/>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1" name="CustomShape 29"/>
          <p:cNvSpPr/>
          <p:nvPr/>
        </p:nvSpPr>
        <p:spPr>
          <a:xfrm>
            <a:off x="158472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22" name="CustomShape 30"/>
          <p:cNvSpPr/>
          <p:nvPr/>
        </p:nvSpPr>
        <p:spPr>
          <a:xfrm>
            <a:off x="3468960" y="6351480"/>
            <a:ext cx="1338480" cy="492120"/>
          </a:xfrm>
          <a:prstGeom prst="triangle">
            <a:avLst>
              <a:gd name="adj" fmla="val 50000"/>
            </a:avLst>
          </a:prstGeom>
          <a:solidFill>
            <a:srgbClr val="8d98a7"/>
          </a:solidFill>
          <a:ln>
            <a:solidFill>
              <a:srgbClr val="8d98a7"/>
            </a:solidFill>
            <a:round/>
          </a:ln>
        </p:spPr>
        <p:style>
          <a:lnRef idx="2">
            <a:schemeClr val="accent1">
              <a:shade val="50000"/>
            </a:schemeClr>
          </a:lnRef>
          <a:fillRef idx="1">
            <a:schemeClr val="accent1"/>
          </a:fillRef>
          <a:effectRef idx="0">
            <a:schemeClr val="accent1"/>
          </a:effectRef>
          <a:fontRef idx="minor"/>
        </p:style>
      </p:sp>
      <p:sp>
        <p:nvSpPr>
          <p:cNvPr id="423" name="CustomShape 31"/>
          <p:cNvSpPr/>
          <p:nvPr/>
        </p:nvSpPr>
        <p:spPr>
          <a:xfrm>
            <a:off x="4413960" y="626364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4" name="CustomShape 32"/>
          <p:cNvSpPr/>
          <p:nvPr/>
        </p:nvSpPr>
        <p:spPr>
          <a:xfrm>
            <a:off x="6046560" y="625176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5" name="CustomShape 33"/>
          <p:cNvSpPr/>
          <p:nvPr/>
        </p:nvSpPr>
        <p:spPr>
          <a:xfrm>
            <a:off x="539316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6" name="CustomShape 34"/>
          <p:cNvSpPr/>
          <p:nvPr/>
        </p:nvSpPr>
        <p:spPr>
          <a:xfrm>
            <a:off x="4889880" y="6250680"/>
            <a:ext cx="1338480" cy="492120"/>
          </a:xfrm>
          <a:prstGeom prst="triangle">
            <a:avLst>
              <a:gd name="adj" fmla="val 50000"/>
            </a:avLst>
          </a:prstGeom>
          <a:solidFill>
            <a:srgbClr val="d92027"/>
          </a:solidFill>
          <a:ln>
            <a:solidFill>
              <a:srgbClr val="d9202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7" name="CustomShape 35"/>
          <p:cNvSpPr/>
          <p:nvPr/>
        </p:nvSpPr>
        <p:spPr>
          <a:xfrm>
            <a:off x="5806800" y="634284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8" name="CustomShape 36"/>
          <p:cNvSpPr/>
          <p:nvPr/>
        </p:nvSpPr>
        <p:spPr>
          <a:xfrm>
            <a:off x="4731120" y="6329880"/>
            <a:ext cx="1338480" cy="492120"/>
          </a:xfrm>
          <a:prstGeom prst="triangle">
            <a:avLst>
              <a:gd name="adj" fmla="val 50000"/>
            </a:avLst>
          </a:prstGeom>
          <a:solidFill>
            <a:srgbClr val="8d98a7"/>
          </a:solidFill>
          <a:ln>
            <a:solidFill>
              <a:srgbClr val="8d98a7"/>
            </a:solidFill>
            <a:round/>
          </a:ln>
          <a:effectLst>
            <a:outerShdw algn="tl" blurRad="50800" dir="2700000" dist="381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429" name="CustomShape 37"/>
          <p:cNvSpPr/>
          <p:nvPr/>
        </p:nvSpPr>
        <p:spPr>
          <a:xfrm>
            <a:off x="403740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30" name="CustomShape 38"/>
          <p:cNvSpPr/>
          <p:nvPr/>
        </p:nvSpPr>
        <p:spPr>
          <a:xfrm>
            <a:off x="6221520" y="635940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
        <p:nvSpPr>
          <p:cNvPr id="431" name="CustomShape 39"/>
          <p:cNvSpPr/>
          <p:nvPr/>
        </p:nvSpPr>
        <p:spPr>
          <a:xfrm>
            <a:off x="5032080" y="6356160"/>
            <a:ext cx="1338480" cy="492120"/>
          </a:xfrm>
          <a:prstGeom prst="triangle">
            <a:avLst>
              <a:gd name="adj" fmla="val 50000"/>
            </a:avLst>
          </a:prstGeom>
          <a:solidFill>
            <a:srgbClr val="46484a"/>
          </a:solidFill>
          <a:ln>
            <a:solidFill>
              <a:srgbClr val="46484a"/>
            </a:solidFill>
            <a:round/>
          </a:ln>
        </p:spPr>
        <p:style>
          <a:lnRef idx="2">
            <a:schemeClr val="accent1">
              <a:shade val="50000"/>
            </a:schemeClr>
          </a:lnRef>
          <a:fillRef idx="1">
            <a:schemeClr val="accent1"/>
          </a:fillRef>
          <a:effectRef idx="0">
            <a:schemeClr val="accent1"/>
          </a:effectRef>
          <a:fontRef idx="minor"/>
        </p:style>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1162</TotalTime>
  <Application>LibreOffice/6.0.7.3$Linux_X86_64 LibreOffice_project/00m0$Build-3</Application>
  <Words>5</Words>
  <Paragraphs>4</Paragraphs>
  <Company>HP</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2020-10-12T20:39:28Z</dcterms:created>
  <dc:creator>maria</dc:creator>
  <dc:description/>
  <dc:language>en-US</dc:language>
  <cp:lastModifiedBy/>
  <dcterms:modified xsi:type="dcterms:W3CDTF">2020-10-16T14:20:40Z</dcterms:modified>
  <cp:revision>129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HP</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0</vt:bool>
  </property>
  <property fmtid="{D5CDD505-2E9C-101B-9397-08002B2CF9AE}" pid="11" name="ShareDoc">
    <vt:bool>0</vt:bool>
  </property>
  <property fmtid="{D5CDD505-2E9C-101B-9397-08002B2CF9AE}" pid="12" name="Slides">
    <vt:i4>2</vt:i4>
  </property>
</Properties>
</file>